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07.11.2017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05064"/>
            <a:ext cx="7543800" cy="1524000"/>
          </a:xfrm>
        </p:spPr>
        <p:txBody>
          <a:bodyPr/>
          <a:lstStyle/>
          <a:p>
            <a:r>
              <a:rPr lang="ru-RU" sz="5400" dirty="0" err="1" smtClean="0"/>
              <a:t>Компетентностно</a:t>
            </a:r>
            <a:r>
              <a:rPr lang="ru-RU" sz="5400" dirty="0" smtClean="0"/>
              <a:t>-контекстная модель обучения на уроках истории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4725144"/>
            <a:ext cx="3456384" cy="1368152"/>
          </a:xfrm>
        </p:spPr>
        <p:txBody>
          <a:bodyPr>
            <a:noAutofit/>
          </a:bodyPr>
          <a:lstStyle/>
          <a:p>
            <a:r>
              <a:rPr lang="ru-RU" sz="1200" dirty="0" err="1" smtClean="0"/>
              <a:t>Бочарова</a:t>
            </a:r>
            <a:r>
              <a:rPr lang="ru-RU" sz="1200" dirty="0" smtClean="0"/>
              <a:t> Елена Ивановна</a:t>
            </a:r>
            <a:endParaRPr lang="ru-RU" sz="1200" dirty="0" smtClean="0"/>
          </a:p>
          <a:p>
            <a:r>
              <a:rPr lang="ru-RU" sz="1200" dirty="0" smtClean="0"/>
              <a:t>у</a:t>
            </a:r>
            <a:r>
              <a:rPr lang="ru-RU" sz="1200" dirty="0" smtClean="0"/>
              <a:t>читель  </a:t>
            </a:r>
            <a:r>
              <a:rPr lang="ru-RU" sz="1200" dirty="0" smtClean="0"/>
              <a:t>истории и </a:t>
            </a:r>
            <a:r>
              <a:rPr lang="ru-RU" sz="1200" dirty="0" smtClean="0"/>
              <a:t>обществознания</a:t>
            </a:r>
            <a:endParaRPr lang="ru-RU" sz="1200" dirty="0" smtClean="0"/>
          </a:p>
          <a:p>
            <a:r>
              <a:rPr lang="ru-RU" sz="1200" dirty="0" smtClean="0"/>
              <a:t>ГБОУ СОШ с.Большой Толкай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4263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781800" cy="432048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Сословия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913803" y="104022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Феодалы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023151" y="1409558"/>
            <a:ext cx="216024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835696" y="1409558"/>
            <a:ext cx="216024" cy="2787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799" y="1811814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Аристократия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819997" y="1813239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Служилое и рядовое дворянство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91755" y="104022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Крестьянство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659707" y="1411426"/>
            <a:ext cx="432048" cy="400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96136" y="1409558"/>
            <a:ext cx="0" cy="77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516216" y="1409558"/>
            <a:ext cx="504056" cy="4036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19871" y="1996480"/>
            <a:ext cx="1671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Владельческое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942714" y="231964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Черносошное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015755" y="200246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Дворцовое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39552" y="304727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Посадское население</a:t>
            </a:r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539552" y="3416602"/>
            <a:ext cx="401095" cy="372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858495" y="3487704"/>
            <a:ext cx="27290" cy="582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339752" y="3416602"/>
            <a:ext cx="432048" cy="372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798" y="4077072"/>
            <a:ext cx="170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Ремесленники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551646" y="4261738"/>
            <a:ext cx="1316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Торговцы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771800" y="4077072"/>
            <a:ext cx="1484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Купечество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742389" y="3118372"/>
            <a:ext cx="200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Духовенство</a:t>
            </a:r>
            <a:endParaRPr lang="ru-RU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4942714" y="3487704"/>
            <a:ext cx="421374" cy="301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5" idx="2"/>
          </p:cNvCxnSpPr>
          <p:nvPr/>
        </p:nvCxnSpPr>
        <p:spPr>
          <a:xfrm>
            <a:off x="5742652" y="3487704"/>
            <a:ext cx="537235" cy="301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381306" y="3937450"/>
            <a:ext cx="1414830" cy="37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Белое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279887" y="3961890"/>
            <a:ext cx="1188132" cy="376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Чёрное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2868247" y="4879026"/>
            <a:ext cx="2171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Работные люди</a:t>
            </a:r>
            <a:endParaRPr lang="ru-RU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flipH="1">
            <a:off x="2555776" y="5248358"/>
            <a:ext cx="720080" cy="340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314932" y="5248358"/>
            <a:ext cx="427457" cy="340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707904" y="5248358"/>
            <a:ext cx="0" cy="340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39175" y="5589240"/>
            <a:ext cx="1820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Отходники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2821512" y="5705021"/>
            <a:ext cx="1920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Посессионные 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4561847" y="5688115"/>
            <a:ext cx="200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Вольнонаёмные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6011269" y="4879026"/>
            <a:ext cx="2161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Казачество (военное сословие)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23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6860232" cy="12310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Хроника северной войны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626424" cy="3967336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 smtClean="0"/>
              <a:t>1700 – 1721 -</a:t>
            </a:r>
          </a:p>
          <a:p>
            <a:r>
              <a:rPr lang="ru-RU" sz="2900" dirty="0" smtClean="0"/>
              <a:t>1700 -  </a:t>
            </a:r>
          </a:p>
          <a:p>
            <a:r>
              <a:rPr lang="ru-RU" sz="2900" dirty="0" smtClean="0"/>
              <a:t>1701 -</a:t>
            </a:r>
          </a:p>
          <a:p>
            <a:r>
              <a:rPr lang="ru-RU" sz="2900" dirty="0" smtClean="0"/>
              <a:t>1702 -</a:t>
            </a:r>
          </a:p>
          <a:p>
            <a:r>
              <a:rPr lang="ru-RU" sz="2900" dirty="0" smtClean="0"/>
              <a:t>1703 -</a:t>
            </a:r>
          </a:p>
          <a:p>
            <a:r>
              <a:rPr lang="ru-RU" sz="2900" dirty="0" smtClean="0"/>
              <a:t>1704 -</a:t>
            </a:r>
          </a:p>
          <a:p>
            <a:r>
              <a:rPr lang="ru-RU" sz="2900" dirty="0" smtClean="0"/>
              <a:t>1708 - </a:t>
            </a:r>
          </a:p>
          <a:p>
            <a:r>
              <a:rPr lang="ru-RU" sz="2900" dirty="0" smtClean="0"/>
              <a:t>1709 -</a:t>
            </a:r>
          </a:p>
          <a:p>
            <a:r>
              <a:rPr lang="ru-RU" sz="2900" dirty="0" smtClean="0"/>
              <a:t>1710 -</a:t>
            </a:r>
          </a:p>
          <a:p>
            <a:r>
              <a:rPr lang="ru-RU" sz="2900" dirty="0" smtClean="0"/>
              <a:t>1711 -</a:t>
            </a:r>
          </a:p>
          <a:p>
            <a:r>
              <a:rPr lang="ru-RU" sz="2900" dirty="0" smtClean="0"/>
              <a:t>1714 -</a:t>
            </a:r>
          </a:p>
          <a:p>
            <a:r>
              <a:rPr lang="ru-RU" sz="2900" dirty="0" smtClean="0"/>
              <a:t>1720 -</a:t>
            </a:r>
          </a:p>
          <a:p>
            <a:r>
              <a:rPr lang="ru-RU" sz="2900" dirty="0" smtClean="0"/>
              <a:t>1721 -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26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Государственные реформы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76872"/>
            <a:ext cx="7543800" cy="3886200"/>
          </a:xfrm>
        </p:spPr>
        <p:txBody>
          <a:bodyPr/>
          <a:lstStyle/>
          <a:p>
            <a:r>
              <a:rPr lang="ru-RU" dirty="0" smtClean="0"/>
              <a:t>1700</a:t>
            </a:r>
            <a:r>
              <a:rPr lang="en-US" dirty="0" smtClean="0"/>
              <a:t>/</a:t>
            </a:r>
            <a:r>
              <a:rPr lang="ru-RU" dirty="0" smtClean="0"/>
              <a:t>7207 – </a:t>
            </a:r>
          </a:p>
          <a:p>
            <a:r>
              <a:rPr lang="ru-RU" dirty="0" smtClean="0"/>
              <a:t>1708 – </a:t>
            </a:r>
          </a:p>
          <a:p>
            <a:r>
              <a:rPr lang="ru-RU" dirty="0" smtClean="0"/>
              <a:t>1711 – </a:t>
            </a:r>
          </a:p>
          <a:p>
            <a:r>
              <a:rPr lang="ru-RU" dirty="0" smtClean="0"/>
              <a:t>1714 – </a:t>
            </a:r>
          </a:p>
          <a:p>
            <a:r>
              <a:rPr lang="ru-RU" dirty="0" smtClean="0"/>
              <a:t>1720 – </a:t>
            </a:r>
          </a:p>
          <a:p>
            <a:r>
              <a:rPr lang="ru-RU" dirty="0" smtClean="0"/>
              <a:t>1721 – </a:t>
            </a:r>
          </a:p>
          <a:p>
            <a:r>
              <a:rPr lang="ru-RU" dirty="0" smtClean="0"/>
              <a:t>1722 – </a:t>
            </a:r>
          </a:p>
        </p:txBody>
      </p:sp>
    </p:spTree>
    <p:extLst>
      <p:ext uri="{BB962C8B-B14F-4D97-AF65-F5344CB8AC3E}">
        <p14:creationId xmlns:p14="http://schemas.microsoft.com/office/powerpoint/2010/main" xmlns="" val="16641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781800" cy="1600200"/>
          </a:xfrm>
        </p:spPr>
        <p:txBody>
          <a:bodyPr/>
          <a:lstStyle/>
          <a:p>
            <a:pPr algn="ctr"/>
            <a:r>
              <a:rPr lang="ru-RU" dirty="0" smtClean="0"/>
              <a:t>Народные движения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7543800" cy="3886200"/>
          </a:xfrm>
        </p:spPr>
        <p:txBody>
          <a:bodyPr/>
          <a:lstStyle/>
          <a:p>
            <a:r>
              <a:rPr lang="ru-RU" dirty="0" smtClean="0"/>
              <a:t>1705 – 1706 – </a:t>
            </a:r>
          </a:p>
          <a:p>
            <a:r>
              <a:rPr lang="ru-RU" dirty="0" smtClean="0"/>
              <a:t>1707 – 1708 – </a:t>
            </a:r>
          </a:p>
          <a:p>
            <a:r>
              <a:rPr lang="ru-RU" dirty="0" smtClean="0"/>
              <a:t>1705 – 1711 – </a:t>
            </a:r>
          </a:p>
          <a:p>
            <a:r>
              <a:rPr lang="ru-RU" dirty="0" smtClean="0"/>
              <a:t>1720 – </a:t>
            </a:r>
          </a:p>
        </p:txBody>
      </p:sp>
    </p:spTree>
    <p:extLst>
      <p:ext uri="{BB962C8B-B14F-4D97-AF65-F5344CB8AC3E}">
        <p14:creationId xmlns:p14="http://schemas.microsoft.com/office/powerpoint/2010/main" xmlns="" val="29849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676875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Темы рефератов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754380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Исторические личности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Пётр 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Александр Данилович Меншиков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Борис Петрович Шереметев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Кондратий Афанасьевич Булавин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Яков Вилимович Брюс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Андрей Константинович Нартов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Иван Никитич Никитин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События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Основание Санкт-Петербурга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Битва у деревни Лесной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Полтавская битва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Прутский поход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Гангутское сражение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Гренгамская победа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Астраханское восстание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Восстание под руководством К. А. Булавина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Культура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Кунсткамера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Зимний дворец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Рождение светской живописи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Ассамблея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29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 данную тему предусмотрено 9 ч.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7543800" cy="3886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 этап- осознание структуры изучаемого явления -1 ч.</a:t>
            </a:r>
          </a:p>
          <a:p>
            <a:pPr>
              <a:buNone/>
            </a:pPr>
            <a:r>
              <a:rPr lang="ru-RU" dirty="0" smtClean="0"/>
              <a:t>2 этап- осознание генезиса способов деятельности-2ч.</a:t>
            </a:r>
          </a:p>
          <a:p>
            <a:pPr>
              <a:buNone/>
            </a:pPr>
            <a:r>
              <a:rPr lang="ru-RU" dirty="0" smtClean="0"/>
              <a:t>3 этап- самореализация-4ч</a:t>
            </a:r>
          </a:p>
          <a:p>
            <a:pPr>
              <a:buNone/>
            </a:pPr>
            <a:r>
              <a:rPr lang="ru-RU" dirty="0" smtClean="0"/>
              <a:t>4 этап- рефлексия уровня достижений-2ч. </a:t>
            </a:r>
          </a:p>
          <a:p>
            <a:pPr>
              <a:buNone/>
            </a:pPr>
            <a:r>
              <a:rPr lang="ru-RU" dirty="0" smtClean="0"/>
              <a:t>К концу изучения данной темы должны научиться: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71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781800" cy="1312168"/>
          </a:xfrm>
        </p:spPr>
        <p:txBody>
          <a:bodyPr/>
          <a:lstStyle/>
          <a:p>
            <a:pPr algn="ctr"/>
            <a:r>
              <a:rPr lang="ru-RU" dirty="0" smtClean="0"/>
              <a:t>Требования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-Локализовать во времени хронологические рамки изучаемого периода;</a:t>
            </a:r>
          </a:p>
          <a:p>
            <a:r>
              <a:rPr lang="ru-RU" dirty="0" smtClean="0"/>
              <a:t>- Использовать историческую карту как источник информации о границах России, об основных процессах социально-экономического развития, о местах важнейших событий, направлениях значительных передвижений- походов, завоеваний, колонизаций  и </a:t>
            </a:r>
            <a:r>
              <a:rPr lang="ru-RU" dirty="0" err="1" smtClean="0"/>
              <a:t>др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Анализировать информацию различных источников по отечественной истории;</a:t>
            </a:r>
          </a:p>
          <a:p>
            <a:r>
              <a:rPr lang="ru-RU" dirty="0" smtClean="0"/>
              <a:t>-Составлять описания положения и образа жизни основных социальных групп в России, памятников материальной и художественной культуры, рассказывать о значительных событиях и личностях отечественной истории. </a:t>
            </a:r>
          </a:p>
          <a:p>
            <a:r>
              <a:rPr lang="ru-RU" dirty="0" smtClean="0"/>
              <a:t>- Систематизировать исторический материал, содержащихся в учебной и дополнительной литературе по отечественной истории.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58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6781800" cy="1024136"/>
          </a:xfrm>
        </p:spPr>
        <p:txBody>
          <a:bodyPr/>
          <a:lstStyle/>
          <a:p>
            <a:pPr algn="ctr"/>
            <a:r>
              <a:rPr lang="ru-RU" dirty="0" smtClean="0"/>
              <a:t>Структура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543800" cy="3886200"/>
          </a:xfrm>
        </p:spPr>
        <p:txBody>
          <a:bodyPr>
            <a:normAutofit/>
          </a:bodyPr>
          <a:lstStyle/>
          <a:p>
            <a:r>
              <a:rPr lang="ru-RU" dirty="0" smtClean="0"/>
              <a:t>Раскрыть новые черты</a:t>
            </a:r>
          </a:p>
          <a:p>
            <a:r>
              <a:rPr lang="ru-RU" dirty="0" smtClean="0"/>
              <a:t>а) экономического и социального развития России;</a:t>
            </a:r>
          </a:p>
          <a:p>
            <a:r>
              <a:rPr lang="ru-RU" dirty="0" smtClean="0"/>
              <a:t>б) эволюции политической системы;</a:t>
            </a:r>
          </a:p>
          <a:p>
            <a:r>
              <a:rPr lang="ru-RU" dirty="0" smtClean="0"/>
              <a:t>в) развития военного дела в России;</a:t>
            </a:r>
          </a:p>
          <a:p>
            <a:r>
              <a:rPr lang="ru-RU" dirty="0" smtClean="0"/>
              <a:t>г) развитие общественного движения;</a:t>
            </a:r>
          </a:p>
          <a:p>
            <a:r>
              <a:rPr lang="ru-RU" dirty="0" smtClean="0"/>
              <a:t>д) Развитие светской культуры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403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0"/>
          <a:ext cx="9144000" cy="690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951112"/>
                <a:gridCol w="2016224"/>
                <a:gridCol w="1584176"/>
                <a:gridCol w="1763688"/>
              </a:tblGrid>
              <a:tr h="54868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Северная</a:t>
                      </a:r>
                      <a:r>
                        <a:rPr lang="ru-RU" sz="1600" b="1" baseline="0" dirty="0" smtClean="0"/>
                        <a:t> война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Реформы Петра  </a:t>
                      </a:r>
                      <a:r>
                        <a:rPr lang="en-US" sz="1600" b="1" dirty="0" smtClean="0"/>
                        <a:t>I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Экономика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Народные движения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Изменения в культуре и быте</a:t>
                      </a:r>
                      <a:endParaRPr lang="ru-RU" sz="1600" b="1" dirty="0"/>
                    </a:p>
                  </a:txBody>
                  <a:tcPr/>
                </a:tc>
              </a:tr>
              <a:tr h="6325415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1700 – 1721 </a:t>
                      </a:r>
                      <a:r>
                        <a:rPr lang="ru-RU" sz="1200" dirty="0" smtClean="0"/>
                        <a:t>– Северная война</a:t>
                      </a:r>
                    </a:p>
                    <a:p>
                      <a:r>
                        <a:rPr lang="ru-RU" sz="1200" b="1" dirty="0" smtClean="0"/>
                        <a:t>1700</a:t>
                      </a:r>
                      <a:r>
                        <a:rPr lang="ru-RU" sz="1200" dirty="0" smtClean="0"/>
                        <a:t> – поражение русской армии под </a:t>
                      </a:r>
                      <a:r>
                        <a:rPr lang="ru-RU" sz="1200" baseline="0" dirty="0" smtClean="0"/>
                        <a:t> Нарвой</a:t>
                      </a:r>
                    </a:p>
                    <a:p>
                      <a:r>
                        <a:rPr lang="ru-RU" sz="1200" b="1" baseline="0" dirty="0" smtClean="0"/>
                        <a:t>1701 </a:t>
                      </a:r>
                      <a:r>
                        <a:rPr lang="ru-RU" sz="1200" baseline="0" dirty="0" smtClean="0"/>
                        <a:t>– отражение шведской эскадры в Архангельск</a:t>
                      </a:r>
                    </a:p>
                    <a:p>
                      <a:r>
                        <a:rPr lang="ru-RU" sz="1200" b="1" baseline="0" dirty="0" smtClean="0"/>
                        <a:t>1702 </a:t>
                      </a:r>
                      <a:r>
                        <a:rPr lang="ru-RU" sz="1200" baseline="0" dirty="0" smtClean="0"/>
                        <a:t>– взятие Нотебурга</a:t>
                      </a:r>
                    </a:p>
                    <a:p>
                      <a:r>
                        <a:rPr lang="ru-RU" sz="1200" b="1" baseline="0" dirty="0" smtClean="0"/>
                        <a:t>1703 </a:t>
                      </a:r>
                      <a:r>
                        <a:rPr lang="ru-RU" sz="1200" baseline="0" dirty="0" smtClean="0"/>
                        <a:t>– основание Санкт – Петербурга</a:t>
                      </a:r>
                    </a:p>
                    <a:p>
                      <a:r>
                        <a:rPr lang="ru-RU" sz="1200" b="1" baseline="0" dirty="0" smtClean="0"/>
                        <a:t>1704 </a:t>
                      </a:r>
                      <a:r>
                        <a:rPr lang="ru-RU" sz="1200" baseline="0" dirty="0" smtClean="0"/>
                        <a:t>– взятие Нарвы</a:t>
                      </a:r>
                    </a:p>
                    <a:p>
                      <a:r>
                        <a:rPr lang="ru-RU" sz="1200" b="1" baseline="0" dirty="0" smtClean="0"/>
                        <a:t>1708 </a:t>
                      </a:r>
                      <a:r>
                        <a:rPr lang="ru-RU" sz="1200" baseline="0" dirty="0" smtClean="0"/>
                        <a:t>– битва у деревни Лесной</a:t>
                      </a:r>
                    </a:p>
                    <a:p>
                      <a:r>
                        <a:rPr lang="ru-RU" sz="1200" b="1" baseline="0" dirty="0" smtClean="0"/>
                        <a:t>27 июня 1709 </a:t>
                      </a:r>
                      <a:r>
                        <a:rPr lang="ru-RU" sz="1200" baseline="0" dirty="0" smtClean="0"/>
                        <a:t>– Полтавская битва</a:t>
                      </a:r>
                    </a:p>
                    <a:p>
                      <a:r>
                        <a:rPr lang="ru-RU" sz="1200" b="1" baseline="0" dirty="0" smtClean="0"/>
                        <a:t>1710</a:t>
                      </a:r>
                      <a:r>
                        <a:rPr lang="ru-RU" sz="1200" baseline="0" dirty="0" smtClean="0"/>
                        <a:t> – полное овладение Прибалтикой</a:t>
                      </a:r>
                    </a:p>
                    <a:p>
                      <a:r>
                        <a:rPr lang="ru-RU" sz="1200" b="1" baseline="0" dirty="0" smtClean="0"/>
                        <a:t>1711 </a:t>
                      </a:r>
                      <a:r>
                        <a:rPr lang="ru-RU" sz="1200" baseline="0" dirty="0" smtClean="0"/>
                        <a:t>– Прутский поход</a:t>
                      </a:r>
                    </a:p>
                    <a:p>
                      <a:r>
                        <a:rPr lang="ru-RU" sz="1200" b="1" baseline="0" dirty="0" smtClean="0"/>
                        <a:t>1714 </a:t>
                      </a:r>
                      <a:r>
                        <a:rPr lang="ru-RU" sz="1200" baseline="0" dirty="0" smtClean="0"/>
                        <a:t>– морская победа у мыса Гангут</a:t>
                      </a:r>
                    </a:p>
                    <a:p>
                      <a:r>
                        <a:rPr lang="ru-RU" sz="1200" b="1" baseline="0" dirty="0" smtClean="0"/>
                        <a:t>1720 </a:t>
                      </a:r>
                      <a:r>
                        <a:rPr lang="ru-RU" sz="1200" baseline="0" dirty="0" smtClean="0"/>
                        <a:t>– Гренгамская морская битва</a:t>
                      </a:r>
                    </a:p>
                    <a:p>
                      <a:r>
                        <a:rPr lang="ru-RU" sz="1200" b="1" baseline="0" dirty="0" smtClean="0"/>
                        <a:t>1721</a:t>
                      </a:r>
                      <a:r>
                        <a:rPr lang="ru-RU" sz="1200" baseline="0" dirty="0" smtClean="0"/>
                        <a:t> – Ништадский мирный договор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1700/7207 </a:t>
                      </a:r>
                      <a:r>
                        <a:rPr lang="ru-RU" sz="1200" dirty="0" smtClean="0"/>
                        <a:t>– Новое летоисчисление</a:t>
                      </a:r>
                    </a:p>
                    <a:p>
                      <a:r>
                        <a:rPr lang="ru-RU" sz="1200" b="1" dirty="0" smtClean="0"/>
                        <a:t>1708</a:t>
                      </a:r>
                      <a:r>
                        <a:rPr lang="ru-RU" sz="1200" dirty="0" smtClean="0"/>
                        <a:t> – губернская реформа</a:t>
                      </a:r>
                    </a:p>
                    <a:p>
                      <a:r>
                        <a:rPr lang="ru-RU" sz="1200" b="1" dirty="0" smtClean="0"/>
                        <a:t>1711 </a:t>
                      </a:r>
                      <a:r>
                        <a:rPr lang="ru-RU" sz="1200" dirty="0" smtClean="0"/>
                        <a:t>–</a:t>
                      </a:r>
                      <a:r>
                        <a:rPr lang="ru-RU" sz="1200" baseline="0" dirty="0" smtClean="0"/>
                        <a:t> создание Правительствующего Сената</a:t>
                      </a:r>
                    </a:p>
                    <a:p>
                      <a:r>
                        <a:rPr lang="ru-RU" sz="1200" b="1" baseline="0" dirty="0" smtClean="0"/>
                        <a:t>1714</a:t>
                      </a:r>
                      <a:r>
                        <a:rPr lang="ru-RU" sz="1200" baseline="0" dirty="0" smtClean="0"/>
                        <a:t> – указ о единонаследии (имений)</a:t>
                      </a:r>
                    </a:p>
                    <a:p>
                      <a:r>
                        <a:rPr lang="ru-RU" sz="1200" b="1" baseline="0" dirty="0" smtClean="0"/>
                        <a:t>1718 – 1720 </a:t>
                      </a:r>
                      <a:r>
                        <a:rPr lang="ru-RU" sz="1200" baseline="0" dirty="0" smtClean="0"/>
                        <a:t>– введение коллегий</a:t>
                      </a:r>
                    </a:p>
                    <a:p>
                      <a:r>
                        <a:rPr lang="ru-RU" sz="1200" b="1" baseline="0" dirty="0" smtClean="0"/>
                        <a:t>1720 </a:t>
                      </a:r>
                      <a:r>
                        <a:rPr lang="ru-RU" sz="1200" baseline="0" dirty="0" smtClean="0"/>
                        <a:t>– создание Главного магистрата (городская реформа)</a:t>
                      </a:r>
                    </a:p>
                    <a:p>
                      <a:r>
                        <a:rPr lang="ru-RU" sz="1200" b="1" baseline="0" dirty="0" smtClean="0"/>
                        <a:t>1721</a:t>
                      </a:r>
                      <a:r>
                        <a:rPr lang="ru-RU" sz="1200" baseline="0" dirty="0" smtClean="0"/>
                        <a:t> – создание святейшего Правительствующего Синода</a:t>
                      </a:r>
                    </a:p>
                    <a:p>
                      <a:r>
                        <a:rPr lang="ru-RU" sz="1200" b="1" baseline="0" dirty="0" smtClean="0"/>
                        <a:t>1722</a:t>
                      </a:r>
                      <a:r>
                        <a:rPr lang="ru-RU" sz="1200" baseline="0" dirty="0" smtClean="0"/>
                        <a:t> – введение «Табель о рангах»</a:t>
                      </a:r>
                      <a:endParaRPr lang="ru-RU" sz="1200" dirty="0" smtClean="0"/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С</a:t>
                      </a:r>
                      <a:r>
                        <a:rPr lang="en-US" sz="1200" b="1" dirty="0" smtClean="0"/>
                        <a:t>/</a:t>
                      </a:r>
                      <a:r>
                        <a:rPr lang="ru-RU" sz="1200" b="1" dirty="0" smtClean="0"/>
                        <a:t>х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aseline="0" dirty="0" smtClean="0"/>
                        <a:t>– развитие овцеводства, коневодства. Расширение посевов льна и конопли</a:t>
                      </a:r>
                    </a:p>
                    <a:p>
                      <a:r>
                        <a:rPr lang="ru-RU" sz="1200" b="1" baseline="0" dirty="0" smtClean="0"/>
                        <a:t>Мануфактуры: </a:t>
                      </a:r>
                    </a:p>
                    <a:p>
                      <a:r>
                        <a:rPr lang="ru-RU" sz="1200" b="0" baseline="0" dirty="0" smtClean="0"/>
                        <a:t>Конец </a:t>
                      </a:r>
                      <a:r>
                        <a:rPr lang="en-US" sz="1200" b="0" baseline="0" dirty="0" smtClean="0"/>
                        <a:t>XVII </a:t>
                      </a:r>
                      <a:r>
                        <a:rPr lang="ru-RU" sz="1200" b="0" baseline="0" dirty="0" smtClean="0"/>
                        <a:t>века – 30, 1725 более 200. Горнозаводские, металлургические, химические, суконные, полотняные. </a:t>
                      </a:r>
                    </a:p>
                    <a:p>
                      <a:r>
                        <a:rPr lang="ru-RU" sz="1200" b="1" dirty="0" smtClean="0"/>
                        <a:t>Корабельные верфи</a:t>
                      </a:r>
                      <a:endParaRPr lang="ru-RU" sz="1200" b="0" dirty="0" smtClean="0"/>
                    </a:p>
                    <a:p>
                      <a:r>
                        <a:rPr lang="ru-RU" sz="1200" b="0" dirty="0" smtClean="0"/>
                        <a:t>(Архангельск, Воронеж, Москва,</a:t>
                      </a:r>
                      <a:r>
                        <a:rPr lang="ru-RU" sz="1200" b="0" baseline="0" dirty="0" smtClean="0"/>
                        <a:t> Санкт-Петербург)</a:t>
                      </a:r>
                    </a:p>
                    <a:p>
                      <a:r>
                        <a:rPr lang="ru-RU" sz="1200" b="1" baseline="0" dirty="0" smtClean="0"/>
                        <a:t>Ремесло:</a:t>
                      </a:r>
                      <a:r>
                        <a:rPr lang="ru-RU" sz="1200" b="0" baseline="0" dirty="0" smtClean="0"/>
                        <a:t> 16 000 ремесленников. 1722 – введение ремесленных цехов.</a:t>
                      </a:r>
                    </a:p>
                    <a:p>
                      <a:r>
                        <a:rPr lang="ru-RU" sz="1200" b="1" baseline="0" dirty="0" smtClean="0"/>
                        <a:t>Торговля: </a:t>
                      </a:r>
                      <a:r>
                        <a:rPr lang="ru-RU" sz="1200" b="0" baseline="0" dirty="0" smtClean="0"/>
                        <a:t>Сооружение каналов (Вышневолоцкий)</a:t>
                      </a:r>
                    </a:p>
                    <a:p>
                      <a:r>
                        <a:rPr lang="ru-RU" sz="1200" b="0" baseline="0" dirty="0" smtClean="0"/>
                        <a:t>1724 – Таможенный тариф – 75% ввозной пошлины. </a:t>
                      </a:r>
                    </a:p>
                    <a:p>
                      <a:r>
                        <a:rPr lang="ru-RU" sz="1200" b="1" baseline="0" dirty="0" smtClean="0"/>
                        <a:t>Денежная и налоговая реформы.</a:t>
                      </a:r>
                    </a:p>
                    <a:p>
                      <a:r>
                        <a:rPr lang="ru-RU" sz="1200" b="1" baseline="0" dirty="0" smtClean="0"/>
                        <a:t>1711 </a:t>
                      </a:r>
                      <a:r>
                        <a:rPr lang="ru-RU" sz="1200" b="0" baseline="0" dirty="0" smtClean="0"/>
                        <a:t>– денежная реформа.</a:t>
                      </a:r>
                    </a:p>
                    <a:p>
                      <a:r>
                        <a:rPr lang="ru-RU" sz="1200" b="1" baseline="0" dirty="0" smtClean="0"/>
                        <a:t>1718 – 1724</a:t>
                      </a:r>
                      <a:r>
                        <a:rPr lang="ru-RU" sz="1200" b="0" baseline="0" dirty="0" smtClean="0"/>
                        <a:t> – подушная подать.</a:t>
                      </a:r>
                      <a:endParaRPr lang="ru-RU" sz="1200" b="1" baseline="0" dirty="0" smtClean="0"/>
                    </a:p>
                    <a:p>
                      <a:endParaRPr lang="ru-RU" sz="1200" b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Причины:</a:t>
                      </a:r>
                    </a:p>
                    <a:p>
                      <a:r>
                        <a:rPr lang="ru-RU" sz="1200" b="1" dirty="0" smtClean="0"/>
                        <a:t>1, 2, 3, 4, 5</a:t>
                      </a:r>
                    </a:p>
                    <a:p>
                      <a:r>
                        <a:rPr lang="ru-RU" sz="1200" b="1" dirty="0" smtClean="0"/>
                        <a:t>1705 –</a:t>
                      </a:r>
                      <a:r>
                        <a:rPr lang="ru-RU" sz="1200" b="1" baseline="0" dirty="0" smtClean="0"/>
                        <a:t> 1706</a:t>
                      </a:r>
                      <a:r>
                        <a:rPr lang="ru-RU" sz="1200" b="0" baseline="0" dirty="0" smtClean="0"/>
                        <a:t> – Архангельское восстание</a:t>
                      </a:r>
                    </a:p>
                    <a:p>
                      <a:r>
                        <a:rPr lang="ru-RU" sz="1200" b="1" baseline="0" dirty="0" smtClean="0"/>
                        <a:t>1707 – 1708 </a:t>
                      </a:r>
                      <a:r>
                        <a:rPr lang="ru-RU" sz="1200" b="0" baseline="0" dirty="0" smtClean="0"/>
                        <a:t>– восстание на юге России под руководством Кондратия Афанасьевича Булавина</a:t>
                      </a:r>
                    </a:p>
                    <a:p>
                      <a:r>
                        <a:rPr lang="ru-RU" sz="1200" b="1" baseline="0" dirty="0" smtClean="0"/>
                        <a:t>1705 – 1711 </a:t>
                      </a:r>
                      <a:r>
                        <a:rPr lang="ru-RU" sz="1200" b="0" baseline="0" dirty="0" smtClean="0"/>
                        <a:t>– мощное восстание в Башкирии.</a:t>
                      </a:r>
                    </a:p>
                    <a:p>
                      <a:r>
                        <a:rPr lang="ru-RU" sz="1200" b="0" baseline="0" dirty="0" smtClean="0"/>
                        <a:t>Выступления старообрядцев на протяжении всего царствования Петра </a:t>
                      </a:r>
                      <a:r>
                        <a:rPr lang="en-US" sz="1200" b="0" baseline="0" dirty="0" smtClean="0"/>
                        <a:t>I</a:t>
                      </a:r>
                    </a:p>
                    <a:p>
                      <a:r>
                        <a:rPr lang="ru-RU" sz="1200" b="1" dirty="0" smtClean="0"/>
                        <a:t>Выступления</a:t>
                      </a:r>
                      <a:r>
                        <a:rPr lang="ru-RU" sz="1200" b="1" baseline="0" dirty="0" smtClean="0"/>
                        <a:t> работных людей </a:t>
                      </a:r>
                      <a:r>
                        <a:rPr lang="ru-RU" sz="1200" b="0" baseline="0" dirty="0" smtClean="0"/>
                        <a:t>– Урал, Хамовная и Суконных двор.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Создание различных школ (математических, навигацких, инженерных и т.д.)</a:t>
                      </a:r>
                    </a:p>
                    <a:p>
                      <a:r>
                        <a:rPr lang="ru-RU" sz="1200" b="1" dirty="0" smtClean="0"/>
                        <a:t>1703 </a:t>
                      </a:r>
                      <a:r>
                        <a:rPr lang="ru-RU" sz="1200" b="0" dirty="0" smtClean="0"/>
                        <a:t>– первая печатная газета «Ведомости»</a:t>
                      </a:r>
                    </a:p>
                    <a:p>
                      <a:r>
                        <a:rPr lang="ru-RU" sz="1200" b="1" dirty="0" smtClean="0"/>
                        <a:t>1710 </a:t>
                      </a:r>
                      <a:r>
                        <a:rPr lang="ru-RU" sz="1200" b="0" dirty="0" smtClean="0"/>
                        <a:t>– гражданская азбука</a:t>
                      </a:r>
                    </a:p>
                    <a:p>
                      <a:r>
                        <a:rPr lang="ru-RU" sz="1200" b="1" dirty="0" smtClean="0"/>
                        <a:t>1714 </a:t>
                      </a:r>
                      <a:r>
                        <a:rPr lang="ru-RU" sz="1200" b="0" dirty="0" smtClean="0"/>
                        <a:t>– музей «Кунсткамера, научная библиотека» </a:t>
                      </a:r>
                    </a:p>
                    <a:p>
                      <a:r>
                        <a:rPr lang="ru-RU" sz="1200" b="1" dirty="0" smtClean="0"/>
                        <a:t>1718</a:t>
                      </a:r>
                      <a:r>
                        <a:rPr lang="ru-RU" sz="1200" b="0" dirty="0" smtClean="0"/>
                        <a:t> – ассамблеи, изготовление хирургических инструментов</a:t>
                      </a:r>
                    </a:p>
                    <a:p>
                      <a:r>
                        <a:rPr lang="ru-RU" sz="1200" b="1" dirty="0" smtClean="0"/>
                        <a:t>1720 </a:t>
                      </a:r>
                      <a:r>
                        <a:rPr lang="ru-RU" sz="1200" b="0" dirty="0" smtClean="0"/>
                        <a:t>– издание карты Каспийского моря</a:t>
                      </a:r>
                    </a:p>
                    <a:p>
                      <a:r>
                        <a:rPr lang="ru-RU" sz="1200" b="1" dirty="0" smtClean="0"/>
                        <a:t>1724</a:t>
                      </a:r>
                      <a:r>
                        <a:rPr lang="ru-RU" sz="1200" b="0" dirty="0" smtClean="0"/>
                        <a:t> – указ об учреждении Академии наук и художеств</a:t>
                      </a:r>
                    </a:p>
                    <a:p>
                      <a:r>
                        <a:rPr lang="ru-RU" sz="1200" b="1" dirty="0" smtClean="0"/>
                        <a:t>1725</a:t>
                      </a:r>
                      <a:r>
                        <a:rPr lang="ru-RU" sz="1200" b="0" dirty="0" smtClean="0"/>
                        <a:t> – регулярные метеорологические наблюдения в Санкт-Петербурге</a:t>
                      </a:r>
                      <a:endParaRPr lang="ru-RU" sz="1200" b="1" dirty="0" smtClean="0"/>
                    </a:p>
                    <a:p>
                      <a:r>
                        <a:rPr lang="ru-RU" sz="1200" b="1" dirty="0" smtClean="0"/>
                        <a:t>Январь</a:t>
                      </a:r>
                      <a:r>
                        <a:rPr lang="ru-RU" sz="1200" b="1" baseline="0" dirty="0" smtClean="0"/>
                        <a:t> 1700 </a:t>
                      </a:r>
                      <a:r>
                        <a:rPr lang="ru-RU" sz="1200" b="0" baseline="0" dirty="0" smtClean="0"/>
                        <a:t>– введение нового летоисчисления</a:t>
                      </a:r>
                    </a:p>
                    <a:p>
                      <a:r>
                        <a:rPr lang="ru-RU" sz="1200" b="1" baseline="0" dirty="0" smtClean="0"/>
                        <a:t>(7207 – 1700)  </a:t>
                      </a:r>
                    </a:p>
                    <a:p>
                      <a:r>
                        <a:rPr lang="ru-RU" sz="1200" b="0" baseline="0" dirty="0" smtClean="0"/>
                        <a:t>Введение европейского платья для дворянства.</a:t>
                      </a:r>
                      <a:endParaRPr lang="ru-RU" sz="12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752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04867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Абсолютизм</a:t>
            </a:r>
            <a:r>
              <a:rPr lang="ru-RU" dirty="0" smtClean="0"/>
              <a:t>- форма феодального государства, при которой монарху принадлежит неограниченная верховная власть.</a:t>
            </a:r>
          </a:p>
          <a:p>
            <a:r>
              <a:rPr lang="ru-RU" b="1" dirty="0" smtClean="0"/>
              <a:t>Аристократия-</a:t>
            </a:r>
            <a:r>
              <a:rPr lang="ru-RU" dirty="0" smtClean="0"/>
              <a:t> родовая знать</a:t>
            </a:r>
          </a:p>
          <a:p>
            <a:r>
              <a:rPr lang="ru-RU" b="1" dirty="0" smtClean="0"/>
              <a:t>Меркантилизм</a:t>
            </a:r>
            <a:r>
              <a:rPr lang="ru-RU" dirty="0" smtClean="0"/>
              <a:t>- экономическая политика, выражавшаяся в активном государственном вмешательстве в хозяйственную жизнь и проявлявшаяся в поддержке купечества, поощрении развития отечественного мануфактурного производства. </a:t>
            </a:r>
          </a:p>
          <a:p>
            <a:r>
              <a:rPr lang="ru-RU" b="1" dirty="0" smtClean="0"/>
              <a:t>Подушная подать</a:t>
            </a:r>
            <a:r>
              <a:rPr lang="ru-RU" dirty="0" smtClean="0"/>
              <a:t>- основная прямой налог, взимавшийся с мужского населения податных сословий, вне зависимости от возраста.</a:t>
            </a:r>
          </a:p>
          <a:p>
            <a:r>
              <a:rPr lang="ru-RU" b="1" dirty="0" smtClean="0"/>
              <a:t>Приписные крестьяне</a:t>
            </a:r>
            <a:r>
              <a:rPr lang="en-US" dirty="0" smtClean="0"/>
              <a:t>- </a:t>
            </a:r>
            <a:r>
              <a:rPr lang="ru-RU" dirty="0" smtClean="0"/>
              <a:t>дворцовые крестьяне, которые вместо уплаты подати должны были работать на казенных заводах, т.е. прикреплены (приписаны) к ним.</a:t>
            </a:r>
          </a:p>
          <a:p>
            <a:r>
              <a:rPr lang="ru-RU" b="1" dirty="0" smtClean="0"/>
              <a:t>Протекционизм</a:t>
            </a:r>
            <a:r>
              <a:rPr lang="ru-RU" dirty="0" smtClean="0"/>
              <a:t>-  экономическая политика государства направленная на поддержку отечественного производства путем ограничения ввоза товаров и оказания экономической помощи предпринимателям.</a:t>
            </a:r>
          </a:p>
          <a:p>
            <a:r>
              <a:rPr lang="ru-RU" b="1" dirty="0" smtClean="0"/>
              <a:t>Работные люди-</a:t>
            </a:r>
            <a:r>
              <a:rPr lang="ru-RU" dirty="0" smtClean="0"/>
              <a:t> общее название рабочих на промыслах и в промышленности (крепостные крестьяне- отходники, посессионные и вольные наемные работники)</a:t>
            </a:r>
            <a:endParaRPr lang="ru-RU" b="1" dirty="0"/>
          </a:p>
          <a:p>
            <a:r>
              <a:rPr lang="ru-RU" b="1" dirty="0" smtClean="0"/>
              <a:t>Отходники- </a:t>
            </a:r>
            <a:r>
              <a:rPr lang="ru-RU" dirty="0" smtClean="0"/>
              <a:t>крестьяне, вынужденные уходить на заработки из родных мест как на мануфактуры, так и на сельскохозяйственные работы.</a:t>
            </a:r>
          </a:p>
          <a:p>
            <a:r>
              <a:rPr lang="ru-RU" b="1" dirty="0" smtClean="0"/>
              <a:t>Посессионные крестьяне- </a:t>
            </a:r>
            <a:r>
              <a:rPr lang="ru-RU" dirty="0" smtClean="0"/>
              <a:t>государственные крестьяне, переданные властями купцам в условное владение для работы на частных предприятиях.</a:t>
            </a:r>
          </a:p>
          <a:p>
            <a:r>
              <a:rPr lang="ru-RU" b="1" dirty="0" smtClean="0"/>
              <a:t>Ассамблея-</a:t>
            </a:r>
            <a:r>
              <a:rPr lang="ru-RU" dirty="0" smtClean="0"/>
              <a:t> собрания- бал с участием женщин в домах знати.</a:t>
            </a:r>
            <a:r>
              <a:rPr lang="ru-RU" b="1" dirty="0" smtClean="0"/>
              <a:t> </a:t>
            </a:r>
            <a:r>
              <a:rPr lang="ru-RU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0010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781800" cy="1600200"/>
          </a:xfrm>
        </p:spPr>
        <p:txBody>
          <a:bodyPr/>
          <a:lstStyle/>
          <a:p>
            <a:pPr algn="ctr"/>
            <a:r>
              <a:rPr lang="ru-RU" dirty="0" smtClean="0"/>
              <a:t>Показ на карте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8840"/>
            <a:ext cx="7543800" cy="3886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Новые экономические районы России</a:t>
            </a:r>
          </a:p>
          <a:p>
            <a:pPr>
              <a:buNone/>
            </a:pPr>
            <a:r>
              <a:rPr lang="ru-RU" dirty="0" smtClean="0"/>
              <a:t>б) Ход Северной войны</a:t>
            </a:r>
          </a:p>
          <a:p>
            <a:pPr>
              <a:buNone/>
            </a:pPr>
            <a:r>
              <a:rPr lang="ru-RU" dirty="0" smtClean="0"/>
              <a:t>в) Районы народных выступлений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19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2009" y="260172"/>
            <a:ext cx="6781800" cy="1600200"/>
          </a:xfrm>
        </p:spPr>
        <p:txBody>
          <a:bodyPr/>
          <a:lstStyle/>
          <a:p>
            <a:r>
              <a:rPr lang="ru-RU" dirty="0" smtClean="0"/>
              <a:t>Экономика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Сельское            ремесло                  торговля</a:t>
            </a:r>
          </a:p>
          <a:p>
            <a:pPr marL="0" indent="0">
              <a:buNone/>
            </a:pPr>
            <a:r>
              <a:rPr lang="ru-RU" dirty="0" smtClean="0"/>
              <a:t>Хозяйство                                                        мануфактуры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03648" y="1988840"/>
            <a:ext cx="7920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608632" y="1904717"/>
            <a:ext cx="72008" cy="744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59154" y="1850457"/>
            <a:ext cx="540060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300192" y="1628800"/>
            <a:ext cx="129614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1248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Политическая система России в </a:t>
            </a:r>
            <a:r>
              <a:rPr lang="en-US" dirty="0" smtClean="0"/>
              <a:t>XVIII </a:t>
            </a:r>
            <a:r>
              <a:rPr lang="ru-RU" dirty="0" smtClean="0"/>
              <a:t>веке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3096344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Правительствующий Сенат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1920" y="2708920"/>
            <a:ext cx="20162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Коллегии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Губернатор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Воевода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2708920"/>
            <a:ext cx="2736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Святейший Правительствующий Синод</a:t>
            </a:r>
          </a:p>
          <a:p>
            <a:endParaRPr lang="ru-RU" dirty="0"/>
          </a:p>
          <a:p>
            <a:r>
              <a:rPr lang="ru-RU" dirty="0" smtClean="0"/>
              <a:t>Митрополит</a:t>
            </a:r>
          </a:p>
          <a:p>
            <a:endParaRPr lang="ru-RU" dirty="0"/>
          </a:p>
          <a:p>
            <a:r>
              <a:rPr lang="ru-RU" dirty="0" smtClean="0"/>
              <a:t>Епископ</a:t>
            </a:r>
          </a:p>
          <a:p>
            <a:endParaRPr lang="ru-RU" dirty="0"/>
          </a:p>
          <a:p>
            <a:r>
              <a:rPr lang="ru-RU" dirty="0" smtClean="0"/>
              <a:t>Приходские священники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339752" y="2060848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355976" y="206084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55976" y="2996952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355976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52120" y="2060848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372200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372200" y="4239090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372200" y="4740245"/>
            <a:ext cx="0" cy="2729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700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143</TotalTime>
  <Words>924</Words>
  <Application>Microsoft Office PowerPoint</Application>
  <PresentationFormat>Экран (4:3)</PresentationFormat>
  <Paragraphs>185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NewsPrint</vt:lpstr>
      <vt:lpstr>Компетентностно-контекстная модель обучения на уроках истории</vt:lpstr>
      <vt:lpstr>На данную тему предусмотрено 9 ч.</vt:lpstr>
      <vt:lpstr>Требования ФГОС</vt:lpstr>
      <vt:lpstr>Структура темы</vt:lpstr>
      <vt:lpstr>Слайд 5</vt:lpstr>
      <vt:lpstr>Терминология</vt:lpstr>
      <vt:lpstr>Показ на карте</vt:lpstr>
      <vt:lpstr>Экономика</vt:lpstr>
      <vt:lpstr>Политическая система России в XVIII веке</vt:lpstr>
      <vt:lpstr>Сословия</vt:lpstr>
      <vt:lpstr>Хроника северной войны</vt:lpstr>
      <vt:lpstr>Государственные реформы</vt:lpstr>
      <vt:lpstr>Народные движения</vt:lpstr>
      <vt:lpstr>Темы рефератов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Эпоха Петра Великого</dc:title>
  <dc:creator>1</dc:creator>
  <cp:lastModifiedBy>Пользователь</cp:lastModifiedBy>
  <cp:revision>18</cp:revision>
  <dcterms:created xsi:type="dcterms:W3CDTF">2015-03-31T08:10:03Z</dcterms:created>
  <dcterms:modified xsi:type="dcterms:W3CDTF">2017-11-07T05:37:14Z</dcterms:modified>
</cp:coreProperties>
</file>