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6" r:id="rId2"/>
    <p:sldId id="440" r:id="rId3"/>
    <p:sldId id="439" r:id="rId4"/>
    <p:sldId id="442" r:id="rId5"/>
    <p:sldId id="443" r:id="rId6"/>
    <p:sldId id="444" r:id="rId7"/>
    <p:sldId id="445" r:id="rId8"/>
    <p:sldId id="446" r:id="rId9"/>
    <p:sldId id="447" r:id="rId10"/>
    <p:sldId id="449" r:id="rId11"/>
    <p:sldId id="452" r:id="rId12"/>
    <p:sldId id="453" r:id="rId13"/>
    <p:sldId id="448" r:id="rId14"/>
    <p:sldId id="454" r:id="rId15"/>
    <p:sldId id="455" r:id="rId16"/>
    <p:sldId id="400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633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090" autoAdjust="0"/>
  </p:normalViewPr>
  <p:slideViewPr>
    <p:cSldViewPr>
      <p:cViewPr varScale="1">
        <p:scale>
          <a:sx n="105" d="100"/>
          <a:sy n="105" d="100"/>
        </p:scale>
        <p:origin x="118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0BE023B-D074-41E4-A670-A0D2BAF827B8}" type="datetimeFigureOut">
              <a:rPr lang="ru-RU"/>
              <a:pPr>
                <a:defRPr/>
              </a:pPr>
              <a:t>01.11.2018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2ABC705-FA64-4566-BBF2-672618077D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3178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ABC705-FA64-4566-BBF2-672618077DA4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403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089A22-9C71-43C1-9610-A27D25F9D5EC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054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089A22-9C71-43C1-9610-A27D25F9D5EC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505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089A22-9C71-43C1-9610-A27D25F9D5EC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8583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089A22-9C71-43C1-9610-A27D25F9D5EC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1598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089A22-9C71-43C1-9610-A27D25F9D5EC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033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73228-F305-4CF4-B8BF-3741D8D5EC40}" type="datetimeFigureOut">
              <a:rPr lang="ru-RU"/>
              <a:pPr>
                <a:defRPr/>
              </a:pPr>
              <a:t>01.11.2018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67891-EFB7-40E6-9098-DCE0DC726B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1F4EA-881D-4240-85BB-77188D61892D}" type="datetimeFigureOut">
              <a:rPr lang="ru-RU"/>
              <a:pPr>
                <a:defRPr/>
              </a:pPr>
              <a:t>01.11.2018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CE076-DDCD-4DBA-93DF-2EEB9A13DA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7A6B7-6BFE-4D81-9805-3E618622E9F0}" type="datetimeFigureOut">
              <a:rPr lang="ru-RU"/>
              <a:pPr>
                <a:defRPr/>
              </a:pPr>
              <a:t>01.11.2018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FCF38-64FE-4EC7-B63F-C6BB78AC9B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62F57-E67F-4092-B804-87C8B5D9DEFD}" type="datetimeFigureOut">
              <a:rPr lang="ru-RU"/>
              <a:pPr>
                <a:defRPr/>
              </a:pPr>
              <a:t>01.11.2018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CE978-333B-4D99-B50B-600CD45325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52587-32BC-4559-AA3C-493C37278FD3}" type="datetimeFigureOut">
              <a:rPr lang="ru-RU"/>
              <a:pPr>
                <a:defRPr/>
              </a:pPr>
              <a:t>01.11.2018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82C7E-F53A-4DAD-801B-A636AF73D1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BD532-EAD1-4AAA-A68D-D45585644731}" type="datetimeFigureOut">
              <a:rPr lang="ru-RU"/>
              <a:pPr>
                <a:defRPr/>
              </a:pPr>
              <a:t>01.11.2018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6ACDE-E335-4040-B560-2CE6849B97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45D13-FE75-4F81-B5AA-98A7787CE3ED}" type="datetimeFigureOut">
              <a:rPr lang="ru-RU"/>
              <a:pPr>
                <a:defRPr/>
              </a:pPr>
              <a:t>01.11.2018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4358A-0F6D-4C65-A20C-88299BC469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94F75-870A-4217-A4FD-91306733B7FF}" type="datetimeFigureOut">
              <a:rPr lang="ru-RU"/>
              <a:pPr>
                <a:defRPr/>
              </a:pPr>
              <a:t>01.11.2018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AEC9C-D067-4E0D-9F7D-F4F09A0049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D9319-B74F-4D43-9199-BC0B58B492AB}" type="datetimeFigureOut">
              <a:rPr lang="ru-RU"/>
              <a:pPr>
                <a:defRPr/>
              </a:pPr>
              <a:t>01.11.2018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D1779-E046-4986-ACD6-2BCEA758F0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4D53F-ED26-45FF-9222-09EB872CD9C6}" type="datetimeFigureOut">
              <a:rPr lang="ru-RU"/>
              <a:pPr>
                <a:defRPr/>
              </a:pPr>
              <a:t>01.11.2018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C3E64-C447-4D60-AA26-587E772707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CFFA4-F833-4E38-BE8E-440BCCD0B8FB}" type="datetimeFigureOut">
              <a:rPr lang="ru-RU"/>
              <a:pPr>
                <a:defRPr/>
              </a:pPr>
              <a:t>01.11.2018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3937D-793D-4D64-A359-68E393C365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986D0-1C3A-4E80-9B37-E23D2AC63228}" type="datetimeFigureOut">
              <a:rPr lang="ru-RU"/>
              <a:pPr>
                <a:defRPr/>
              </a:pPr>
              <a:t>01.11.2018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8A5B6-DBAC-48E5-B7EF-5B86F21F15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1EA803F5-4DB8-4473-A27B-2E170EE3E1B2}" type="datetimeFigureOut">
              <a:rPr lang="ru-RU"/>
              <a:pPr>
                <a:defRPr/>
              </a:pPr>
              <a:t>01.11.2018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96EBCCB-3960-414D-8EAE-30495CA5A1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6" r:id="rId2"/>
    <p:sldLayoutId id="2147483698" r:id="rId3"/>
    <p:sldLayoutId id="2147483695" r:id="rId4"/>
    <p:sldLayoutId id="2147483694" r:id="rId5"/>
    <p:sldLayoutId id="2147483693" r:id="rId6"/>
    <p:sldLayoutId id="2147483699" r:id="rId7"/>
    <p:sldLayoutId id="2147483700" r:id="rId8"/>
    <p:sldLayoutId id="2147483701" r:id="rId9"/>
    <p:sldLayoutId id="2147483692" r:id="rId10"/>
    <p:sldLayoutId id="2147483702" r:id="rId11"/>
    <p:sldLayoutId id="214748369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rybakina@yandex.r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76672"/>
            <a:ext cx="8712968" cy="4968551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УЧЕТА ИНДИВИДУАЛЬНО-ПСИХОЛОГИЧЕСКИХ ОСОБЕННОСТЕЙ </a:t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КРОСС-КУЛЬТУРНЫХ КОНТЕКСТОВ КАЖДОГО ОБУЧАЮЩЕГОСЯ КАК ОСНОВА ИНКЛЮЗИВНОГО ОБРАЗОВАНИЯ</a:t>
            </a:r>
            <a:endParaRPr lang="ru-RU" sz="40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1412" y="476672"/>
            <a:ext cx="8179060" cy="864096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ОБРАЗОВАТЕЛЬНАЯ КОМПЕТЕНЦИЯ</a:t>
            </a:r>
          </a:p>
        </p:txBody>
      </p:sp>
      <p:sp>
        <p:nvSpPr>
          <p:cNvPr id="20483" name="Объект 1"/>
          <p:cNvSpPr>
            <a:spLocks noGrp="1"/>
          </p:cNvSpPr>
          <p:nvPr>
            <p:ph idx="1"/>
          </p:nvPr>
        </p:nvSpPr>
        <p:spPr>
          <a:xfrm>
            <a:off x="251520" y="1844824"/>
            <a:ext cx="8568952" cy="4104456"/>
          </a:xfrm>
        </p:spPr>
        <p:txBody>
          <a:bodyPr/>
          <a:lstStyle/>
          <a:p>
            <a:pPr marL="68263" indent="0" algn="just" eaLnBrk="1" hangingPunct="1">
              <a:buFont typeface="Wingdings 3" pitchFamily="18" charset="2"/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Интегральная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совокупность, по сути,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обретения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образовательной деятельности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когнитивного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социального и рефлексивного опыта;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система, обладающая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свойством инвариантности и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обеспечивающая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человека к познанию и сознательному преобразованию действительности на основе умения устанавливать связь между знаниями и ситуациями практического действия и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поступка. </a:t>
            </a:r>
          </a:p>
        </p:txBody>
      </p:sp>
    </p:spTree>
    <p:extLst>
      <p:ext uri="{BB962C8B-B14F-4D97-AF65-F5344CB8AC3E}">
        <p14:creationId xmlns:p14="http://schemas.microsoft.com/office/powerpoint/2010/main" val="106529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Заголовок 1"/>
          <p:cNvSpPr>
            <a:spLocks noGrp="1"/>
          </p:cNvSpPr>
          <p:nvPr>
            <p:ph type="title"/>
          </p:nvPr>
        </p:nvSpPr>
        <p:spPr>
          <a:xfrm>
            <a:off x="1116013" y="188913"/>
            <a:ext cx="7581900" cy="12239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ТРЕХМЕРНАЯ  МОДЕЛЬ УЧЕБНО-ПОЗНАВАТЕЛЬНОЙ ДЕЯТЕЛЬНОСТИ КОНТЕКСТНОГО ТИПА  </a:t>
            </a:r>
          </a:p>
        </p:txBody>
      </p:sp>
      <p:pic>
        <p:nvPicPr>
          <p:cNvPr id="93187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31640" y="1569190"/>
            <a:ext cx="6654800" cy="5257800"/>
          </a:xfrm>
        </p:spPr>
      </p:pic>
    </p:spTree>
    <p:extLst>
      <p:ext uri="{BB962C8B-B14F-4D97-AF65-F5344CB8AC3E}">
        <p14:creationId xmlns:p14="http://schemas.microsoft.com/office/powerpoint/2010/main" val="142718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404664"/>
            <a:ext cx="8352606" cy="57626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3600" b="1" dirty="0" smtClean="0">
                <a:solidFill>
                  <a:srgbClr val="002060"/>
                </a:solidFill>
                <a:latin typeface="Times New Roman" pitchFamily="18" charset="0"/>
              </a:rPr>
              <a:t>ОБРАЗОВАТЕЛЬНАЯ КОМПЕТЕНЦИЯ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268760"/>
            <a:ext cx="8496300" cy="5255865"/>
          </a:xfrm>
        </p:spPr>
        <p:txBody>
          <a:bodyPr/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аждая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конкретная компетенция, требуемая ФГОС, формируется в некотором трехмерном пространстве образовательной деятельности, задаваемом этими тремя компонентами или координатами. 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образовательной компетенции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состоят в том, чтобы задавать эту «рамку» и включать интеллектуальные, практические и рефлексивные функции  в процессе формирования каждой конкретной компетенции.</a:t>
            </a:r>
          </a:p>
          <a:p>
            <a:pPr eaLnBrk="1" hangingPunct="1"/>
            <a:endParaRPr lang="ru-RU" alt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80491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15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2679398"/>
              </p:ext>
            </p:extLst>
          </p:nvPr>
        </p:nvGraphicFramePr>
        <p:xfrm>
          <a:off x="205830" y="1340768"/>
          <a:ext cx="8686650" cy="4977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0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25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540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4164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Ч.</a:t>
                      </a:r>
                      <a:endParaRPr lang="ru-RU" sz="1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ru-RU" sz="2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ПЛАНИРУЕМЫЙ РЕЗУЛЬТАТ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4576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ru-RU" sz="2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Ключевые понятия</a:t>
                      </a:r>
                    </a:p>
                    <a:p>
                      <a:endParaRPr lang="ru-RU" sz="2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Уметь</a:t>
                      </a:r>
                    </a:p>
                    <a:p>
                      <a:pPr algn="ctr"/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(ООП )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3596"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ru-RU" sz="28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4796"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  <a:endParaRPr lang="ru-RU" sz="2800" b="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Практикум</a:t>
                      </a:r>
                      <a:endParaRPr lang="ru-RU" sz="2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81420"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30%</a:t>
                      </a:r>
                      <a:endParaRPr lang="ru-RU" sz="28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Практическая работа</a:t>
                      </a:r>
                    </a:p>
                    <a:p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Обобщающий урок</a:t>
                      </a:r>
                    </a:p>
                    <a:p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Итоговая работа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79512" y="332656"/>
            <a:ext cx="871296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ИНДИВИДУАЛЬНАЯ ПРОГРАММА ОБУЧЕНИЯ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39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258" y="404664"/>
            <a:ext cx="7777162" cy="863600"/>
          </a:xfrm>
        </p:spPr>
        <p:txBody>
          <a:bodyPr/>
          <a:lstStyle/>
          <a:p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ФОРМИРОВАНИЯ ИНДИВИДУАЛЬНОЙ ПРОГРАММЫ ОБУЧЕНИЯ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916832"/>
            <a:ext cx="8496622" cy="46085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Подходит для всех учеников (не только для учеников с инвалидностью) </a:t>
            </a:r>
          </a:p>
          <a:p>
            <a:pPr>
              <a:lnSpc>
                <a:spcPct val="80000"/>
              </a:lnSpc>
            </a:pP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Служит средством приспособления к широкому кругу возможностей ученика </a:t>
            </a:r>
          </a:p>
          <a:p>
            <a:pPr>
              <a:lnSpc>
                <a:spcPct val="80000"/>
              </a:lnSpc>
            </a:pP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Является способом выражения, принятия и уважения индивидуальных особенностей обучения </a:t>
            </a:r>
          </a:p>
          <a:p>
            <a:pPr>
              <a:lnSpc>
                <a:spcPct val="80000"/>
              </a:lnSpc>
            </a:pP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Применима ко всем составным частям программы и к привычной манере поведения в классе </a:t>
            </a:r>
          </a:p>
          <a:p>
            <a:pPr>
              <a:lnSpc>
                <a:spcPct val="80000"/>
              </a:lnSpc>
            </a:pP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Является обязательной для всех работников, вовлеченных в процесс обучения </a:t>
            </a:r>
          </a:p>
          <a:p>
            <a:pPr>
              <a:lnSpc>
                <a:spcPct val="80000"/>
              </a:lnSpc>
            </a:pP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Составлена с целью повышения успешности ученика </a:t>
            </a:r>
          </a:p>
        </p:txBody>
      </p:sp>
    </p:spTree>
    <p:extLst>
      <p:ext uri="{BB962C8B-B14F-4D97-AF65-F5344CB8AC3E}">
        <p14:creationId xmlns:p14="http://schemas.microsoft.com/office/powerpoint/2010/main" val="2194472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8313" y="476250"/>
            <a:ext cx="8280400" cy="5905500"/>
          </a:xfrm>
        </p:spPr>
        <p:txBody>
          <a:bodyPr/>
          <a:lstStyle/>
          <a:p>
            <a:endParaRPr lang="ru-RU" sz="4000" b="1" dirty="0" smtClean="0">
              <a:solidFill>
                <a:srgbClr val="000066"/>
              </a:solidFill>
            </a:endParaRPr>
          </a:p>
          <a:p>
            <a:r>
              <a:rPr lang="ru-RU" sz="40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РЫБАКИНА НАТАЛЬЯ АЛЕКСАНДРОВНА, </a:t>
            </a:r>
          </a:p>
          <a:p>
            <a:endParaRPr lang="ru-RU" sz="3600" b="1" i="1" dirty="0" smtClean="0"/>
          </a:p>
          <a:p>
            <a:r>
              <a:rPr lang="ru-RU" sz="3600" b="1" i="1" dirty="0" smtClean="0"/>
              <a:t>заведующий кафедрой современных технологий и качества образования </a:t>
            </a:r>
          </a:p>
          <a:p>
            <a:r>
              <a:rPr lang="ru-RU" sz="4000" b="1" dirty="0" smtClean="0"/>
              <a:t>ЦРО </a:t>
            </a:r>
            <a:r>
              <a:rPr lang="ru-RU" sz="4000" b="1" dirty="0" err="1" smtClean="0"/>
              <a:t>г.о.Самара</a:t>
            </a:r>
            <a:endParaRPr lang="ru-RU" sz="4000" b="1" dirty="0" smtClean="0"/>
          </a:p>
          <a:p>
            <a:r>
              <a:rPr lang="ru-RU" b="1" dirty="0" smtClean="0"/>
              <a:t>Эл. почта: </a:t>
            </a:r>
            <a:r>
              <a:rPr lang="en-US" b="1" dirty="0" smtClean="0">
                <a:hlinkClick r:id="rId2"/>
              </a:rPr>
              <a:t>rybakina@yandex.ru</a:t>
            </a:r>
            <a:endParaRPr lang="en-US" b="1" dirty="0" smtClean="0"/>
          </a:p>
          <a:p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180127741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82352" y="260648"/>
            <a:ext cx="8435280" cy="720080"/>
          </a:xfrm>
        </p:spPr>
        <p:txBody>
          <a:bodyPr/>
          <a:lstStyle/>
          <a:p>
            <a:pPr eaLnBrk="1" hangingPunct="1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ВНУТРЕННИЙ КОНТЕКСТ         ВНЕШНИЙ КОНТЕКСТ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294967295"/>
          </p:nvPr>
        </p:nvSpPr>
        <p:spPr>
          <a:xfrm>
            <a:off x="253157" y="4960576"/>
            <a:ext cx="8645624" cy="1550194"/>
          </a:xfrm>
        </p:spPr>
        <p:txBody>
          <a:bodyPr/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Наложение сложившихся в прошлом опыте обучающегося личностных смыслов и воспринимаемых извне новых значений есть необходимое условие неповторимости развития личности и индивидуальности человека.</a:t>
            </a:r>
          </a:p>
          <a:p>
            <a:endParaRPr lang="ru-RU" dirty="0"/>
          </a:p>
        </p:txBody>
      </p:sp>
      <p:sp>
        <p:nvSpPr>
          <p:cNvPr id="4" name="Двойная стрелка влево/вправо 3"/>
          <p:cNvSpPr/>
          <p:nvPr/>
        </p:nvSpPr>
        <p:spPr>
          <a:xfrm>
            <a:off x="4499992" y="548680"/>
            <a:ext cx="504056" cy="216024"/>
          </a:xfrm>
          <a:prstGeom prst="left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747" y="989904"/>
            <a:ext cx="8203885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692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0517" name="Picture 5" descr="Схема 1. Различные формы образован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84976" cy="6518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8708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/>
          </p:nvPr>
        </p:nvGraphicFramePr>
        <p:xfrm>
          <a:off x="251520" y="1772816"/>
          <a:ext cx="8640960" cy="4241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2810">
                <a:tc>
                  <a:txBody>
                    <a:bodyPr/>
                    <a:lstStyle/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Структурные звенья деятельности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Учебная</a:t>
                      </a:r>
                      <a:endParaRPr lang="ru-RU" sz="2400" b="1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деятельность классического типа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Учебная      </a:t>
                      </a:r>
                      <a:endParaRPr lang="ru-RU" sz="2400" b="1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деятельность компетентностно-контекстного типа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Потребность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учении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 самореализации 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b="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Мотив</a:t>
                      </a:r>
                      <a:endParaRPr lang="ru-RU" sz="2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Познание  нового, 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овладение знаниями, умениями и навыками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Реализация своего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интеллектуального и 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духовного потенциала,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саморазвитие личности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ОТЛИЧИЯ В УЧЕБНОЙ ДЕЯТЕЛЬНОСТИ КЛАССИЧЕСКОГО И КОМПЕТЕНТНОСТНО-КОНТЕКСТНОГО ТИПА</a:t>
            </a:r>
            <a:endParaRPr lang="ru-RU" altLang="ru-RU" sz="2800" b="1" dirty="0" smtClean="0">
              <a:solidFill>
                <a:srgbClr val="00206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57724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/>
          </p:nvPr>
        </p:nvGraphicFramePr>
        <p:xfrm>
          <a:off x="251520" y="2348880"/>
          <a:ext cx="8640960" cy="3997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2810">
                <a:tc>
                  <a:txBody>
                    <a:bodyPr/>
                    <a:lstStyle/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Структурные звенья деятельности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Учебная</a:t>
                      </a:r>
                      <a:endParaRPr lang="ru-RU" sz="2400" b="1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деятельность классического типа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Учебная      </a:t>
                      </a:r>
                      <a:endParaRPr lang="ru-RU" sz="2400" b="1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деятельность компетентностно-контекстного типа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Цель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Общее  развитие личности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Развитие субъекта деятельности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Поступки,</a:t>
                      </a:r>
                      <a:endParaRPr lang="ru-RU" sz="28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8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действия,</a:t>
                      </a:r>
                      <a:endParaRPr lang="ru-RU" sz="28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8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операции</a:t>
                      </a:r>
                      <a:endParaRPr lang="ru-RU" sz="2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Познавательные, преимущественно интеллектуальные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Практические,  в том числе теоретико-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практические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ОТЛИЧИЯ В УЧЕБНОЙ ДЕЯТЕЛЬНОСТИ КЛАССИЧЕСКОГО И КОМПЕТЕНТНОСТНО-КОНТЕКСТНОГО ТИПА</a:t>
            </a:r>
            <a:endParaRPr lang="ru-RU" altLang="ru-RU" sz="2800" b="1" dirty="0" smtClean="0">
              <a:solidFill>
                <a:srgbClr val="00206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000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/>
          </p:nvPr>
        </p:nvGraphicFramePr>
        <p:xfrm>
          <a:off x="251520" y="2276872"/>
          <a:ext cx="8640960" cy="3940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20193">
                <a:tc>
                  <a:txBody>
                    <a:bodyPr/>
                    <a:lstStyle/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Структурные звенья деятельности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Учебная</a:t>
                      </a:r>
                      <a:endParaRPr lang="ru-RU" sz="2400" b="1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деятельность классического типа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Учебная      </a:t>
                      </a:r>
                      <a:endParaRPr lang="ru-RU" sz="2400" b="1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деятельность компетентностно-контекстного типа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2056">
                <a:tc>
                  <a:txBody>
                    <a:bodyPr/>
                    <a:lstStyle/>
                    <a:p>
                      <a:r>
                        <a:rPr lang="ru-RU" sz="24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Средства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Психические функции и телесные возможности  человека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Способы познания и деятельности,  средства физического и психологического воздействия 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ОТЛИЧИЯ В УЧЕБНОЙ ДЕЯТЕЛЬНОСТИ КЛАССИЧЕСКОГО И КОМПЕТЕНТНОСТНО-КОНТЕКСТНОГО ТИПА</a:t>
            </a:r>
            <a:endParaRPr lang="ru-RU" altLang="ru-RU" sz="2800" b="1" dirty="0" smtClean="0">
              <a:solidFill>
                <a:srgbClr val="00206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3388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/>
          </p:nvPr>
        </p:nvGraphicFramePr>
        <p:xfrm>
          <a:off x="251520" y="1844825"/>
          <a:ext cx="8640960" cy="4306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20193">
                <a:tc>
                  <a:txBody>
                    <a:bodyPr/>
                    <a:lstStyle/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Структурные звенья деятельности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Учебная</a:t>
                      </a:r>
                      <a:endParaRPr lang="ru-RU" sz="2400" b="1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деятельность классического типа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Учебная      </a:t>
                      </a:r>
                      <a:endParaRPr lang="ru-RU" sz="2400" b="1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деятельность компетентностно-контекстного типа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2056">
                <a:tc>
                  <a:txBody>
                    <a:bodyPr/>
                    <a:lstStyle/>
                    <a:p>
                      <a:r>
                        <a:rPr lang="ru-RU" sz="24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Предмет</a:t>
                      </a:r>
                      <a:endParaRPr lang="ru-RU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Учебная информация как знаковая система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Знания как ориентировочная основа деятельности и метазнания как основа регуляции деятельности 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ОТЛИЧИЯ В УЧЕБНОЙ ДЕЯТЕЛЬНОСТИ КЛАССИЧЕСКОГО И КОМПЕТЕНТНОСТНО-КОНТЕКСТНОГО ТИПА</a:t>
            </a:r>
            <a:endParaRPr lang="ru-RU" altLang="ru-RU" sz="2800" b="1" dirty="0" smtClean="0">
              <a:solidFill>
                <a:srgbClr val="00206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64445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/>
          </p:nvPr>
        </p:nvGraphicFramePr>
        <p:xfrm>
          <a:off x="251520" y="1844825"/>
          <a:ext cx="8640960" cy="4306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4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20193">
                <a:tc>
                  <a:txBody>
                    <a:bodyPr/>
                    <a:lstStyle/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Структурные звенья деятельности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Учебная</a:t>
                      </a:r>
                      <a:endParaRPr lang="ru-RU" sz="2400" b="1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деятельность классического типа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Учебная      </a:t>
                      </a:r>
                      <a:endParaRPr lang="ru-RU" sz="2400" b="1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деятельность компетентностно-контекстного типа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2056">
                <a:tc>
                  <a:txBody>
                    <a:bodyPr/>
                    <a:lstStyle/>
                    <a:p>
                      <a:r>
                        <a:rPr lang="ru-RU" sz="24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Результат</a:t>
                      </a:r>
                      <a:endParaRPr lang="ru-RU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Деятельные способности человека, система отношений к миру, другим людям, к себе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Результаты деятельности; самореализация  личности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ОТЛИЧИЯ В УЧЕБНОЙ ДЕЯТЕЛЬНОСТИ КЛАССИЧЕСКОГО И КОМПЕТЕНТНОСТНО-КОНТЕКСТНОГО ТИПА</a:t>
            </a:r>
            <a:endParaRPr lang="ru-RU" altLang="ru-RU" sz="2800" b="1" dirty="0" smtClean="0">
              <a:solidFill>
                <a:srgbClr val="00206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71080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 ОБУЧАЮЩЕГО В КОМПЕТЕНТНОСТНО-КОНТЕКСТНОЙ МОДЕЛИ ОБУЧЕНИЯ И ВОСПИТАНИЯ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251520" y="1916832"/>
            <a:ext cx="4175319" cy="432048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формирования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компетенции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механизма развития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обучающегося как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деятельности. </a:t>
            </a:r>
            <a:endParaRPr lang="ru-RU" alt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Объект 2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2132856"/>
            <a:ext cx="4272723" cy="3204542"/>
          </a:xfrm>
        </p:spPr>
      </p:pic>
    </p:spTree>
    <p:extLst>
      <p:ext uri="{BB962C8B-B14F-4D97-AF65-F5344CB8AC3E}">
        <p14:creationId xmlns:p14="http://schemas.microsoft.com/office/powerpoint/2010/main" val="207075200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3648</TotalTime>
  <Words>476</Words>
  <Application>Microsoft Office PowerPoint</Application>
  <PresentationFormat>Экран (4:3)</PresentationFormat>
  <Paragraphs>111</Paragraphs>
  <Slides>16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Candara</vt:lpstr>
      <vt:lpstr>Symbol</vt:lpstr>
      <vt:lpstr>Times New Roman</vt:lpstr>
      <vt:lpstr>Wingdings 3</vt:lpstr>
      <vt:lpstr>Волна</vt:lpstr>
      <vt:lpstr>ПРИНЦИП УЧЕТА ИНДИВИДУАЛЬНО-ПСИХОЛОГИЧЕСКИХ ОСОБЕННОСТЕЙ  И КРОСС-КУЛЬТУРНЫХ КОНТЕКСТОВ КАЖДОГО ОБУЧАЮЩЕГОСЯ КАК ОСНОВА ИНКЛЮЗИВНОГО ОБРАЗОВАНИЯ</vt:lpstr>
      <vt:lpstr>ВНУТРЕННИЙ КОНТЕКСТ         ВНЕШНИЙ КОНТЕКСТ</vt:lpstr>
      <vt:lpstr>Презентация PowerPoint</vt:lpstr>
      <vt:lpstr>ОТЛИЧИЯ В УЧЕБНОЙ ДЕЯТЕЛЬНОСТИ КЛАССИЧЕСКОГО И КОМПЕТЕНТНОСТНО-КОНТЕКСТНОГО ТИПА</vt:lpstr>
      <vt:lpstr>ОТЛИЧИЯ В УЧЕБНОЙ ДЕЯТЕЛЬНОСТИ КЛАССИЧЕСКОГО И КОМПЕТЕНТНОСТНО-КОНТЕКСТНОГО ТИПА</vt:lpstr>
      <vt:lpstr>ОТЛИЧИЯ В УЧЕБНОЙ ДЕЯТЕЛЬНОСТИ КЛАССИЧЕСКОГО И КОМПЕТЕНТНОСТНО-КОНТЕКСТНОГО ТИПА</vt:lpstr>
      <vt:lpstr>ОТЛИЧИЯ В УЧЕБНОЙ ДЕЯТЕЛЬНОСТИ КЛАССИЧЕСКОГО И КОМПЕТЕНТНОСТНО-КОНТЕКСТНОГО ТИПА</vt:lpstr>
      <vt:lpstr>ОТЛИЧИЯ В УЧЕБНОЙ ДЕЯТЕЛЬНОСТИ КЛАССИЧЕСКОГО И КОМПЕТЕНТНОСТНО-КОНТЕКСТНОГО ТИПА</vt:lpstr>
      <vt:lpstr>ЦЕЛЬ ОБУЧАЮЩЕГО В КОМПЕТЕНТНОСТНО-КОНТЕКСТНОЙ МОДЕЛИ ОБУЧЕНИЯ И ВОСПИТАНИЯ</vt:lpstr>
      <vt:lpstr>ОБРАЗОВАТЕЛЬНАЯ КОМПЕТЕНЦИЯ</vt:lpstr>
      <vt:lpstr>ТРЕХМЕРНАЯ  МОДЕЛЬ УЧЕБНО-ПОЗНАВАТЕЛЬНОЙ ДЕЯТЕЛЬНОСТИ КОНТЕКСТНОГО ТИПА  </vt:lpstr>
      <vt:lpstr>ОБРАЗОВАТЕЛЬНАЯ КОМПЕТЕНЦИЯ</vt:lpstr>
      <vt:lpstr>Презентация PowerPoint</vt:lpstr>
      <vt:lpstr>Презентация PowerPoint</vt:lpstr>
      <vt:lpstr>ПРИНЦИПЫ ФОРМИРОВАНИЯ ИНДИВИДУАЛЬНОЙ ПРОГРАММЫ ОБУЧЕНИЯ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Наташа</dc:creator>
  <cp:lastModifiedBy>Пользователь</cp:lastModifiedBy>
  <cp:revision>533</cp:revision>
  <dcterms:created xsi:type="dcterms:W3CDTF">2011-12-15T16:05:17Z</dcterms:created>
  <dcterms:modified xsi:type="dcterms:W3CDTF">2018-11-01T19:20:57Z</dcterms:modified>
</cp:coreProperties>
</file>