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57DFB-563B-49D1-A07A-81CA3E55FFE9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28B5-A37A-4099-89B6-4EC9888B9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574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5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5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7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9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5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4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8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0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30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8134672" cy="4594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РЕКОМЕНДАЦИИ                                   ПО ОРГАНИЗАЦИИ ПРОФИЛЬНОГО ОБУЧЕНИЯ                                                        В ОБРАЗОВАТЕЛЬНОЙ ОРГАНИЗАЦИИ В </a:t>
            </a:r>
            <a:r>
              <a:rPr lang="ru-RU" b="1" smtClean="0"/>
              <a:t>СООТВЕТСТВИИ         С </a:t>
            </a:r>
            <a:r>
              <a:rPr lang="ru-RU" b="1" dirty="0" smtClean="0"/>
              <a:t>ФЕДЕРАЛЬНЫМ ГОСУДАРСТВЕННЫМ ОБРАЗОВАТЕЛЬНЫМ СТАНДАРТОМ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079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УЧЕБНО-МЕТОДИЧЕСКОЕ И ПРОГРАММНОЕ ОБЕСПЕЧЕНИЕ ПРОФИЛЬНОГО ОБУЧЕНИЯ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Профильное обучение </a:t>
            </a:r>
            <a:r>
              <a:rPr lang="ru-RU" dirty="0" smtClean="0"/>
              <a:t>- это организация образовательной деятельности по образовательным программам среднего общего образования, основанная на дифференциации содержания с учетом образовательных потребностей и интересов обучающихся, обеспечивающих углубленное изучение отдельных учебных предметов, предметных областей соответствующей образовательной программы образовательной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2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НАПРАВЛЕННОСТЬ (ПРОФИЛЬ)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Это ориентация образовательной программы на конкретные области знания и (или) виды деятельности, определяющая её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 образовательной организации.</a:t>
            </a:r>
          </a:p>
          <a:p>
            <a:r>
              <a:rPr lang="ru-RU" dirty="0" smtClean="0"/>
              <a:t>Элективный курс- обязательный для изучения учебный предмет по выбору учащихся. Отличается от факультативного курса, который не обязательно выбирать (п.5.ч1. ст.34 ФЗ №273-ФЗ).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6"/>
            <a:ext cx="8229600" cy="90795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ДЛЯ ОСУЩЕСТВЛЕНИЯ ПРОФИЛЬНОГО ОБУЧЕНИЯ НЕОБХОДИМО ПОДГОТОВИТЬ РЯД ДОКУМЕНТОВ: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83264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Локальный акт о правилах приема в 10 класс.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Программы предметов, обеспечивающих углубленное изучение,  соответствующие требованиям ФГОС СОО, утверждённого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17.05.2012 г. №413 (далее ФГОС).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Программы базовых предметов.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Программы элективных курсов.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Программы исследовательской и проектной деятельности обучающихся.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Программы предметов и курсов по выбору в рамках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УМК - (учебники, дидактические материалы, </a:t>
            </a:r>
            <a:r>
              <a:rPr lang="ru-RU" dirty="0" err="1" smtClean="0"/>
              <a:t>КИМы</a:t>
            </a:r>
            <a:r>
              <a:rPr lang="ru-RU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Анкету для родителей и учащихся 9-х классов по выбору профиля обучения и по формированию учебного плана.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6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УНИВЕРСАЛЬНЫЙ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561170"/>
              </p:ext>
            </p:extLst>
          </p:nvPr>
        </p:nvGraphicFramePr>
        <p:xfrm>
          <a:off x="0" y="1268760"/>
          <a:ext cx="8964488" cy="559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177988"/>
                <a:gridCol w="2241122"/>
                <a:gridCol w="2241122"/>
              </a:tblGrid>
              <a:tr h="1445038">
                <a:tc rowSpan="4">
                  <a:txBody>
                    <a:bodyPr/>
                    <a:lstStyle/>
                    <a:p>
                      <a:r>
                        <a:rPr lang="ru-RU" sz="1600" b="0" dirty="0" smtClean="0"/>
                        <a:t>Сферу деятельности учащийся не определил</a:t>
                      </a:r>
                      <a:r>
                        <a:rPr lang="ru-RU" sz="1600" b="0" baseline="0" dirty="0" smtClean="0"/>
                        <a:t> или его выбор не вписывается в рамки заданных выше профилей. Поэтому универсальный профиль позволяет ограничится только базовым уровнем изучения учебных предметов, но не исключает углубленное изучение отдельных предметов.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Математика</a:t>
                      </a:r>
                      <a:r>
                        <a:rPr lang="ru-RU" sz="1600" b="0" baseline="0" dirty="0" smtClean="0"/>
                        <a:t> и информатика. Общественные науки.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Математика: алгебра и начала математического анализа, геометрия. История.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Технология.</a:t>
                      </a:r>
                      <a:endParaRPr lang="ru-RU" sz="1600" b="0" dirty="0"/>
                    </a:p>
                  </a:txBody>
                  <a:tcPr/>
                </a:tc>
              </a:tr>
              <a:tr h="632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Иностранный язык.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Иностранный язык.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Дизайн. История родного края.</a:t>
                      </a:r>
                      <a:endParaRPr lang="ru-RU" sz="1600" b="0" dirty="0"/>
                    </a:p>
                  </a:txBody>
                  <a:tcPr/>
                </a:tc>
              </a:tr>
              <a:tr h="1739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Русский язык и литература. Математика и информатика. Естественные науки.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Русский язык и литература. Математика:</a:t>
                      </a:r>
                      <a:r>
                        <a:rPr lang="ru-RU" sz="1600" b="0" baseline="0" dirty="0" smtClean="0"/>
                        <a:t> алгебра и начала математического анализа, геометрия. Биология.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</a:tr>
              <a:tr h="17159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Русский язык и литература. Математика и информатика.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Русский язык и литература. Математика: алгебра и начала математического анализа, геометрия.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52273"/>
              </p:ext>
            </p:extLst>
          </p:nvPr>
        </p:nvGraphicFramePr>
        <p:xfrm>
          <a:off x="0" y="404664"/>
          <a:ext cx="89644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2142492"/>
                <a:gridCol w="2241122"/>
                <a:gridCol w="224112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Сферы деятельности по профилю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Предметные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 для углубленного изучения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элективные курсы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8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265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УЧЕБНЫЙ ПЛАН УНИВЕРСАЛЬНОГО ПРОФИЛЯ НА 2019-2020 УЧ.ГОД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96912"/>
              </p:ext>
            </p:extLst>
          </p:nvPr>
        </p:nvGraphicFramePr>
        <p:xfrm>
          <a:off x="0" y="332657"/>
          <a:ext cx="9144001" cy="6721793"/>
        </p:xfrm>
        <a:graphic>
          <a:graphicData uri="http://schemas.openxmlformats.org/drawingml/2006/table">
            <a:tbl>
              <a:tblPr firstRow="1" firstCol="1" bandRow="1"/>
              <a:tblGrid>
                <a:gridCol w="2259942"/>
                <a:gridCol w="1189342"/>
                <a:gridCol w="2259942"/>
                <a:gridCol w="1189342"/>
                <a:gridCol w="1189342"/>
                <a:gridCol w="1056091"/>
              </a:tblGrid>
              <a:tr h="318000">
                <a:tc rowSpan="2"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Предметная область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предмет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класс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7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Часы в неделю/год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Часы в неделю/год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06">
                <a:tc gridSpan="6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Обязательная часть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5">
                <a:tc rowSpan="2"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 и литература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rowSpan="2"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и информатика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6/204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6/204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Иностранные языки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rowSpan="4"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Естественные науки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Астрономия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 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rowSpan="2"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Общественные науки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rowSpan="2"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3/102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1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Основы безопасности жизнедеятельности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rowSpan="5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Элективные курсы 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Индивидуальный проект ЭК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Социально-экономическая география ЭК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 и ИКТ ЭК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2/68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Право ЭК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Экономика ЭК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1/37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5">
                <a:tc gridSpan="4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Практикум</a:t>
                      </a:r>
                      <a:r>
                        <a:rPr lang="ru-RU" sz="105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 выбору учащегося</a:t>
                      </a:r>
                      <a:endParaRPr lang="ru-RU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06">
                <a:tc gridSpan="4"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37/1230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86" marR="30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6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73"/>
            <a:ext cx="8229600" cy="73043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ЗАЧЕМ СТАРШЕКЛАССНИКАМ                        ПРОФИЛЬ ОБУЧЕНИЯ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Примерная ООП СОО отмечает необходимость универсального профиля для обучающихся, которые либо не имеют устойчивых предпочтений, либо выбор которых не выписывается в рамки других профилей. В рамках универсального профиля ОО могут формировать группы с различной комбинацией предметов для углубленного изучения.</a:t>
            </a:r>
          </a:p>
          <a:p>
            <a:r>
              <a:rPr lang="ru-RU" sz="2800" dirty="0" smtClean="0"/>
              <a:t>Требование ФГОС среднего общего образования выбрать 3-4 предмета для углубленного изучения не распространяются на универсальный профиль. (п.18.3.1 ФГОС среднего общего образования). Индивидуализацию содержания образования и профильную направленность реализуйте курсами по выбору учащихся.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03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Почему обязательно включать в учебный план «</a:t>
            </a:r>
            <a:r>
              <a:rPr lang="ru-RU" sz="3600" b="1" dirty="0"/>
              <a:t>И</a:t>
            </a:r>
            <a:r>
              <a:rPr lang="ru-RU" sz="3600" b="1" dirty="0" smtClean="0"/>
              <a:t>ндивидуальный проект»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Индивидуальный проект </a:t>
            </a:r>
            <a:r>
              <a:rPr lang="ru-RU" dirty="0" smtClean="0"/>
              <a:t>– обязательно входит в учебные планы профилей. </a:t>
            </a:r>
            <a:r>
              <a:rPr lang="ru-RU" b="1" dirty="0" smtClean="0"/>
              <a:t>Индивидуальный проект </a:t>
            </a:r>
            <a:r>
              <a:rPr lang="ru-RU" dirty="0" smtClean="0"/>
              <a:t>– это особая форма организации деятельности обучающихся, выполняются обучающимися 10-1х классов в течение одного или двух лет в рамках учебного времени, специально отдельного учебным планом. </a:t>
            </a:r>
            <a:r>
              <a:rPr lang="ru-RU" b="1" dirty="0" smtClean="0"/>
              <a:t>Индивидуальный проект </a:t>
            </a:r>
            <a:r>
              <a:rPr lang="ru-RU" dirty="0" smtClean="0"/>
              <a:t>должен быть представлен в виде завершенного учебного исследования или разработанного учебного  проекта: информационного, творческого, социального, прикладного, инновационного, конструкторского, инженерного (п.11. ФГОС среднего общего образования).</a:t>
            </a:r>
          </a:p>
          <a:p>
            <a:r>
              <a:rPr lang="ru-RU" dirty="0" smtClean="0"/>
              <a:t>Курирует выполнение индивидуального проекта работник ОО или работник, которого привлекают со стороны, например, из организации – партнера.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4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 РАБОЧЕЙ ПРОГРАММЕ                        </a:t>
            </a:r>
            <a:r>
              <a:rPr lang="ru-RU" sz="3200" b="1" dirty="0" smtClean="0"/>
              <a:t>ИНДИВИДУАЛЬНОГО ПРОЕКТА                 </a:t>
            </a:r>
            <a:r>
              <a:rPr lang="ru-RU" sz="3200" dirty="0" smtClean="0"/>
              <a:t>ПРЕДУСМОТРЕНЫ ЧАСЫ: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5395"/>
          </a:xfrm>
        </p:spPr>
        <p:txBody>
          <a:bodyPr>
            <a:normAutofit/>
          </a:bodyPr>
          <a:lstStyle/>
          <a:p>
            <a:r>
              <a:rPr lang="ru-RU" dirty="0"/>
              <a:t>н</a:t>
            </a:r>
            <a:r>
              <a:rPr lang="ru-RU" dirty="0" smtClean="0"/>
              <a:t>а выбор темы проекта;</a:t>
            </a:r>
          </a:p>
          <a:p>
            <a:r>
              <a:rPr lang="ru-RU" dirty="0"/>
              <a:t>к</a:t>
            </a:r>
            <a:r>
              <a:rPr lang="ru-RU" dirty="0" smtClean="0"/>
              <a:t>онсультации по планированию этапов реализации проектов;</a:t>
            </a:r>
          </a:p>
          <a:p>
            <a:r>
              <a:rPr lang="ru-RU" dirty="0"/>
              <a:t>о</a:t>
            </a:r>
            <a:r>
              <a:rPr lang="ru-RU" dirty="0" smtClean="0"/>
              <a:t>рганизацию контактов с партнерами;</a:t>
            </a:r>
          </a:p>
          <a:p>
            <a:r>
              <a:rPr lang="ru-RU" dirty="0"/>
              <a:t>с</a:t>
            </a:r>
            <a:r>
              <a:rPr lang="ru-RU" dirty="0" smtClean="0"/>
              <a:t>опровождение лабораторных практикумов на базе сторонних организаций;</a:t>
            </a:r>
          </a:p>
          <a:p>
            <a:r>
              <a:rPr lang="ru-RU" dirty="0"/>
              <a:t>к</a:t>
            </a:r>
            <a:r>
              <a:rPr lang="ru-RU" dirty="0" smtClean="0"/>
              <a:t>онсультации по оформлению проекта;</a:t>
            </a:r>
          </a:p>
          <a:p>
            <a:r>
              <a:rPr lang="ru-RU" dirty="0"/>
              <a:t>п</a:t>
            </a:r>
            <a:r>
              <a:rPr lang="ru-RU" dirty="0" smtClean="0"/>
              <a:t>одготовка презентации.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8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726</Words>
  <Application>Microsoft Office PowerPoint</Application>
  <PresentationFormat>Экран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РЕКОМЕНДАЦИИ                                   ПО ОРГАНИЗАЦИИ ПРОФИЛЬНОГО ОБУЧЕНИЯ                                                        В ОБРАЗОВАТЕЛЬНОЙ ОРГАНИЗАЦИИ В СООТВЕТСТВИИ         С ФЕДЕРАЛЬНЫМ ГОСУДАРСТВЕННЫМ ОБРАЗОВАТЕЛЬНЫМ СТАНДАРТОМ</vt:lpstr>
      <vt:lpstr>УЧЕБНО-МЕТОДИЧЕСКОЕ И ПРОГРАММНОЕ ОБЕСПЕЧЕНИЕ ПРОФИЛЬНОГО ОБУЧЕНИЯ</vt:lpstr>
      <vt:lpstr>НАПРАВЛЕННОСТЬ (ПРОФИЛЬ) ОБРАЗОВАНИЯ</vt:lpstr>
      <vt:lpstr>ДЛЯ ОСУЩЕСТВЛЕНИЯ ПРОФИЛЬНОГО ОБУЧЕНИЯ НЕОБХОДИМО ПОДГОТОВИТЬ РЯД ДОКУМЕНТОВ:</vt:lpstr>
      <vt:lpstr>УНИВЕРСАЛЬНЫЙ</vt:lpstr>
      <vt:lpstr>УЧЕБНЫЙ ПЛАН УНИВЕРСАЛЬНОГО ПРОФИЛЯ НА 2019-2020 УЧ.ГОД</vt:lpstr>
      <vt:lpstr>ЗАЧЕМ СТАРШЕКЛАССНИКАМ                        ПРОФИЛЬ ОБУЧЕНИЯ</vt:lpstr>
      <vt:lpstr>Почему обязательно включать в учебный план «Индивидуальный проект»</vt:lpstr>
      <vt:lpstr>В РАБОЧЕЙ ПРОГРАММЕ                        ИНДИВИДУАЛЬНОГО ПРОЕКТА                 ПРЕДУСМОТРЕНЫ ЧАСЫ: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                                  ПО ОРГАНИЗАЦИИ ПРОФИЛЬНОГО ОБУЧЕНИЯ В ОБРАЗОВАТЕЛЬНОЙ ОРГАНИЗАЦИИ В СООТВЕТСТВИИ С ФЕДЕРАЛЬНЫМ ГОСУДАРСТВЕННЫМ ОБРАЗОВАТЕЛЬНЫМ СТАНДАРТАМ</dc:title>
  <dc:creator>Пользователь</dc:creator>
  <cp:lastModifiedBy>Пользователь</cp:lastModifiedBy>
  <cp:revision>17</cp:revision>
  <cp:lastPrinted>2019-02-08T07:09:12Z</cp:lastPrinted>
  <dcterms:created xsi:type="dcterms:W3CDTF">2019-02-08T04:15:36Z</dcterms:created>
  <dcterms:modified xsi:type="dcterms:W3CDTF">2019-02-08T07:21:48Z</dcterms:modified>
</cp:coreProperties>
</file>