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457DFB-563B-49D1-A07A-81CA3E55FFE9}" type="datetimeFigureOut">
              <a:rPr lang="ru-RU" smtClean="0"/>
              <a:t>08.02.2019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BA28B5-A37A-4099-89B6-4EC9888B90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15747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7952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3773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7250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0996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874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4593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054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2045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0384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1004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043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213065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140968"/>
            <a:ext cx="8134672" cy="45948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РЕКОМЕНДАЦИИ                                   ПО ОРГАНИЗАЦИИ ПРОФИЛЬНОГО ОБУЧЕНИЯ                                                        В ОБРАЗОВАТЕЛЬНОЙ ОРГАНИЗАЦИИ В </a:t>
            </a:r>
            <a:r>
              <a:rPr lang="ru-RU" b="1" smtClean="0"/>
              <a:t>СООТВЕТСТВИИ         С </a:t>
            </a:r>
            <a:r>
              <a:rPr lang="ru-RU" b="1" dirty="0" smtClean="0"/>
              <a:t>ФЕДЕРАЛЬНЫМ ГОСУДАРСТВЕННЫМ ОБРАЗОВАТЕЛЬНЫМ СТАНДАРТОМ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707918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УЧЕБНО-МЕТОДИЧЕСКОЕ И ПРОГРАММНОЕ ОБЕСПЕЧЕНИЕ ПРОФИЛЬНОГО ОБУЧЕНИЯ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328592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Профильное обучение </a:t>
            </a:r>
            <a:r>
              <a:rPr lang="ru-RU" dirty="0" smtClean="0"/>
              <a:t>- это организация образовательной деятельности по образовательным программам среднего общего образования, основанная на дифференциации содержания с учетом образовательных потребностей и интересов обучающихся, обеспечивающих углубленное изучение отдельных учебных предметов, предметных областей соответствующей образовательной программы образовательной организации.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923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НАПРАВЛЕННОСТЬ (ПРОФИЛЬ) ОБРАЗОВАНИЯ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Это ориентация образовательной программы на конкретные области знания и (или) виды деятельности, определяющая её предметно-тематическое содержание, преобладающие виды учебной деятельности обучающегося и требования к результатам освоения образовательной программы образовательной организации.</a:t>
            </a:r>
          </a:p>
          <a:p>
            <a:r>
              <a:rPr lang="ru-RU" dirty="0" smtClean="0"/>
              <a:t>Элективный курс- обязательный для изучения учебный предмет по выбору учащихся. Отличается от факультативного курса, который не обязательно выбирать (п.5.ч1. ст.34 ФЗ №273-ФЗ).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5653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6"/>
            <a:ext cx="8229600" cy="907954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/>
              <a:t>ДЛЯ ОСУЩЕСТВЛЕНИЯ ПРОФИЛЬНОГО ОБУЧЕНИЯ НЕОБХОДИМО ПОДГОТОВИТЬ РЯД ДОКУМЕНТОВ: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908720"/>
            <a:ext cx="8964488" cy="5832648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Локальный акт о правилах приема в 10 класс.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Программы предметов, обеспечивающих углубленное изучение,  соответствующие требованиям ФГОС СОО, утверждённого приказом </a:t>
            </a:r>
            <a:r>
              <a:rPr lang="ru-RU" dirty="0" err="1" smtClean="0"/>
              <a:t>Минобрнауки</a:t>
            </a:r>
            <a:r>
              <a:rPr lang="ru-RU" dirty="0" smtClean="0"/>
              <a:t> России от 17.05.2012 г. №413 (далее ФГОС).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Программы базовых предметов.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Программы элективных курсов.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Программы исследовательской и проектной деятельности обучающихся.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Программы предметов и курсов по выбору в рамках </a:t>
            </a:r>
            <a:r>
              <a:rPr lang="ru-RU" dirty="0" err="1" smtClean="0"/>
              <a:t>предпрофильной</a:t>
            </a:r>
            <a:r>
              <a:rPr lang="ru-RU" dirty="0" smtClean="0"/>
              <a:t> подготовки.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УМК - (учебники, дидактические материалы, </a:t>
            </a:r>
            <a:r>
              <a:rPr lang="ru-RU" dirty="0" err="1" smtClean="0"/>
              <a:t>КИМы</a:t>
            </a:r>
            <a:r>
              <a:rPr lang="ru-RU" dirty="0" smtClean="0"/>
              <a:t>).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Анкету для родителей и учащихся 9-х классов по выбору профиля обучения и по формированию учебного плана.</a:t>
            </a:r>
          </a:p>
          <a:p>
            <a:pPr marL="514350" indent="-514350">
              <a:buFont typeface="+mj-lt"/>
              <a:buAutoNum type="arabicPeriod"/>
            </a:pP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3622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43204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УНИВЕРСАЛЬНЫЙ</a:t>
            </a:r>
            <a:endParaRPr lang="ru-RU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7561170"/>
              </p:ext>
            </p:extLst>
          </p:nvPr>
        </p:nvGraphicFramePr>
        <p:xfrm>
          <a:off x="0" y="1268760"/>
          <a:ext cx="8964488" cy="55915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256"/>
                <a:gridCol w="2177988"/>
                <a:gridCol w="2241122"/>
                <a:gridCol w="2241122"/>
              </a:tblGrid>
              <a:tr h="1445038">
                <a:tc rowSpan="4">
                  <a:txBody>
                    <a:bodyPr/>
                    <a:lstStyle/>
                    <a:p>
                      <a:r>
                        <a:rPr lang="ru-RU" sz="1600" b="0" dirty="0" smtClean="0"/>
                        <a:t>Сферу деятельности учащийся не определил</a:t>
                      </a:r>
                      <a:r>
                        <a:rPr lang="ru-RU" sz="1600" b="0" baseline="0" dirty="0" smtClean="0"/>
                        <a:t> или его выбор не вписывается в рамки заданных выше профилей. Поэтому универсальный профиль позволяет ограничится только базовым уровнем изучения учебных предметов, но не исключает углубленное изучение отдельных предметов.</a:t>
                      </a:r>
                      <a:endParaRPr lang="ru-RU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/>
                        <a:t>Математика</a:t>
                      </a:r>
                      <a:r>
                        <a:rPr lang="ru-RU" sz="1600" b="0" baseline="0" dirty="0" smtClean="0"/>
                        <a:t> и информатика. Общественные науки.</a:t>
                      </a:r>
                      <a:endParaRPr lang="ru-RU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/>
                        <a:t>Математика: алгебра и начала математического анализа, геометрия. История.</a:t>
                      </a:r>
                      <a:endParaRPr lang="ru-RU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/>
                        <a:t>Технология.</a:t>
                      </a:r>
                      <a:endParaRPr lang="ru-RU" sz="1600" b="0" dirty="0"/>
                    </a:p>
                  </a:txBody>
                  <a:tcPr/>
                </a:tc>
              </a:tr>
              <a:tr h="6322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/>
                        <a:t>Иностранный язык.</a:t>
                      </a:r>
                      <a:endParaRPr lang="ru-RU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/>
                        <a:t>Иностранный язык.</a:t>
                      </a:r>
                      <a:endParaRPr lang="ru-RU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/>
                        <a:t>Дизайн. История родного края.</a:t>
                      </a:r>
                      <a:endParaRPr lang="ru-RU" sz="1600" b="0" dirty="0"/>
                    </a:p>
                  </a:txBody>
                  <a:tcPr/>
                </a:tc>
              </a:tr>
              <a:tr h="17391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/>
                        <a:t>Русский язык и литература. Математика и информатика. Естественные науки.</a:t>
                      </a:r>
                      <a:endParaRPr lang="ru-RU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/>
                        <a:t>Русский язык и литература. Математика:</a:t>
                      </a:r>
                      <a:r>
                        <a:rPr lang="ru-RU" sz="1600" b="0" baseline="0" dirty="0" smtClean="0"/>
                        <a:t> алгебра и начала математического анализа, геометрия. Биология.</a:t>
                      </a:r>
                      <a:endParaRPr lang="ru-RU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0" dirty="0"/>
                    </a:p>
                  </a:txBody>
                  <a:tcPr/>
                </a:tc>
              </a:tr>
              <a:tr h="1715983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/>
                        <a:t>Русский язык и литература. Математика и информатика. </a:t>
                      </a:r>
                      <a:endParaRPr lang="ru-RU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/>
                        <a:t>Русский язык и литература. Математика: алгебра и начала математического анализа, геометрия.</a:t>
                      </a:r>
                      <a:endParaRPr lang="ru-RU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2252273"/>
              </p:ext>
            </p:extLst>
          </p:nvPr>
        </p:nvGraphicFramePr>
        <p:xfrm>
          <a:off x="0" y="404664"/>
          <a:ext cx="896448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9752"/>
                <a:gridCol w="2142492"/>
                <a:gridCol w="2241122"/>
                <a:gridCol w="2241122"/>
              </a:tblGrid>
              <a:tr h="648072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Сферы деятельности по профилю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Предметные области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Предметы для углубленного изучения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Возможные элективные курсы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9891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32656"/>
          </a:xfrm>
        </p:spPr>
        <p:txBody>
          <a:bodyPr>
            <a:normAutofit fontScale="90000"/>
          </a:bodyPr>
          <a:lstStyle/>
          <a:p>
            <a:r>
              <a:rPr lang="ru-RU" sz="2000" b="1" dirty="0" smtClean="0"/>
              <a:t>УЧЕБНЫЙ ПЛАН УНИВЕРСАЛЬНОГО ПРОФИЛЯ НА 2019-2020 УЧ.ГОД</a:t>
            </a:r>
            <a:endParaRPr lang="ru-RU" sz="20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9296912"/>
              </p:ext>
            </p:extLst>
          </p:nvPr>
        </p:nvGraphicFramePr>
        <p:xfrm>
          <a:off x="0" y="332657"/>
          <a:ext cx="9144001" cy="6721793"/>
        </p:xfrm>
        <a:graphic>
          <a:graphicData uri="http://schemas.openxmlformats.org/drawingml/2006/table">
            <a:tbl>
              <a:tblPr firstRow="1" firstCol="1" bandRow="1"/>
              <a:tblGrid>
                <a:gridCol w="2259942"/>
                <a:gridCol w="1189342"/>
                <a:gridCol w="2259942"/>
                <a:gridCol w="1189342"/>
                <a:gridCol w="1189342"/>
                <a:gridCol w="1056091"/>
              </a:tblGrid>
              <a:tr h="318000">
                <a:tc rowSpan="2" gridSpan="2"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Предметная область</a:t>
                      </a:r>
                      <a:endParaRPr lang="ru-RU" sz="105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0686" marR="306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Учебный предмет</a:t>
                      </a:r>
                      <a:endParaRPr lang="ru-RU" sz="105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0686" marR="306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Уровень</a:t>
                      </a:r>
                      <a:endParaRPr lang="ru-RU" sz="105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0686" marR="306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 класс</a:t>
                      </a:r>
                      <a:endParaRPr lang="ru-RU" sz="105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0686" marR="306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 класс</a:t>
                      </a:r>
                      <a:endParaRPr lang="ru-RU" sz="105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0686" marR="306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079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Часы в неделю/год</a:t>
                      </a:r>
                      <a:endParaRPr lang="ru-RU" sz="105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0686" marR="306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Часы в неделю/год</a:t>
                      </a:r>
                      <a:endParaRPr lang="ru-RU" sz="105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0686" marR="306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806">
                <a:tc gridSpan="6"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Обязательная часть</a:t>
                      </a:r>
                      <a:endParaRPr lang="ru-RU" sz="105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0686" marR="306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2415">
                <a:tc rowSpan="2" gridSpan="2"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Русский язык и литература</a:t>
                      </a:r>
                      <a:endParaRPr lang="ru-RU" sz="105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0686" marR="306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Русский язык</a:t>
                      </a:r>
                    </a:p>
                  </a:txBody>
                  <a:tcPr marL="30686" marR="306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</a:p>
                  </a:txBody>
                  <a:tcPr marL="30686" marR="306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2/68</a:t>
                      </a:r>
                    </a:p>
                  </a:txBody>
                  <a:tcPr marL="30686" marR="306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2/68</a:t>
                      </a:r>
                    </a:p>
                  </a:txBody>
                  <a:tcPr marL="30686" marR="306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415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Литература</a:t>
                      </a:r>
                    </a:p>
                  </a:txBody>
                  <a:tcPr marL="30686" marR="306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</a:p>
                  </a:txBody>
                  <a:tcPr marL="30686" marR="306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3/102</a:t>
                      </a:r>
                    </a:p>
                  </a:txBody>
                  <a:tcPr marL="30686" marR="306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3/102</a:t>
                      </a:r>
                    </a:p>
                  </a:txBody>
                  <a:tcPr marL="30686" marR="306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415">
                <a:tc rowSpan="2" gridSpan="2"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Математика и информатика</a:t>
                      </a:r>
                      <a:endParaRPr lang="ru-RU" sz="105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0686" marR="306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Математика </a:t>
                      </a:r>
                    </a:p>
                  </a:txBody>
                  <a:tcPr marL="30686" marR="306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</a:t>
                      </a:r>
                    </a:p>
                  </a:txBody>
                  <a:tcPr marL="30686" marR="306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6/204</a:t>
                      </a:r>
                    </a:p>
                  </a:txBody>
                  <a:tcPr marL="30686" marR="306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6/204</a:t>
                      </a:r>
                    </a:p>
                  </a:txBody>
                  <a:tcPr marL="30686" marR="306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806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30686" marR="306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30686" marR="306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30686" marR="306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30686" marR="306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415">
                <a:tc gridSpan="2"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Иностранные языки</a:t>
                      </a:r>
                      <a:endParaRPr lang="ru-RU" sz="105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0686" marR="306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Английский язык</a:t>
                      </a:r>
                    </a:p>
                  </a:txBody>
                  <a:tcPr marL="30686" marR="306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</a:p>
                  </a:txBody>
                  <a:tcPr marL="30686" marR="306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3/102</a:t>
                      </a:r>
                    </a:p>
                  </a:txBody>
                  <a:tcPr marL="30686" marR="306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3/102</a:t>
                      </a:r>
                    </a:p>
                  </a:txBody>
                  <a:tcPr marL="30686" marR="306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415">
                <a:tc rowSpan="4" gridSpan="2"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Естественные науки</a:t>
                      </a:r>
                      <a:endParaRPr lang="ru-RU" sz="105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0686" marR="306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Физика</a:t>
                      </a:r>
                    </a:p>
                  </a:txBody>
                  <a:tcPr marL="30686" marR="306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</a:p>
                  </a:txBody>
                  <a:tcPr marL="30686" marR="306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3/102</a:t>
                      </a:r>
                    </a:p>
                  </a:txBody>
                  <a:tcPr marL="30686" marR="306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3/102</a:t>
                      </a:r>
                    </a:p>
                  </a:txBody>
                  <a:tcPr marL="30686" marR="306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806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Астрономия</a:t>
                      </a:r>
                    </a:p>
                  </a:txBody>
                  <a:tcPr marL="30686" marR="306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</a:p>
                  </a:txBody>
                  <a:tcPr marL="30686" marR="306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1/37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0686" marR="306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30686" marR="306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415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Биология</a:t>
                      </a:r>
                    </a:p>
                  </a:txBody>
                  <a:tcPr marL="30686" marR="306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</a:p>
                  </a:txBody>
                  <a:tcPr marL="30686" marR="306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2/68</a:t>
                      </a:r>
                    </a:p>
                  </a:txBody>
                  <a:tcPr marL="30686" marR="306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2/68</a:t>
                      </a:r>
                    </a:p>
                  </a:txBody>
                  <a:tcPr marL="30686" marR="306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415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Химия </a:t>
                      </a:r>
                    </a:p>
                  </a:txBody>
                  <a:tcPr marL="30686" marR="306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</a:p>
                  </a:txBody>
                  <a:tcPr marL="30686" marR="306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2/68</a:t>
                      </a:r>
                    </a:p>
                  </a:txBody>
                  <a:tcPr marL="30686" marR="306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2/68</a:t>
                      </a:r>
                    </a:p>
                  </a:txBody>
                  <a:tcPr marL="30686" marR="306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415">
                <a:tc rowSpan="2" gridSpan="2"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Общественные науки</a:t>
                      </a:r>
                      <a:endParaRPr lang="ru-RU" sz="105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0686" marR="306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История</a:t>
                      </a:r>
                    </a:p>
                  </a:txBody>
                  <a:tcPr marL="30686" marR="306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</a:p>
                  </a:txBody>
                  <a:tcPr marL="30686" marR="306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2/68</a:t>
                      </a:r>
                    </a:p>
                  </a:txBody>
                  <a:tcPr marL="30686" marR="306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2/68</a:t>
                      </a:r>
                    </a:p>
                  </a:txBody>
                  <a:tcPr marL="30686" marR="306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415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Обществознание</a:t>
                      </a:r>
                    </a:p>
                  </a:txBody>
                  <a:tcPr marL="30686" marR="306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</a:p>
                  </a:txBody>
                  <a:tcPr marL="30686" marR="306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2/68</a:t>
                      </a:r>
                    </a:p>
                  </a:txBody>
                  <a:tcPr marL="30686" marR="306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2/68</a:t>
                      </a:r>
                    </a:p>
                  </a:txBody>
                  <a:tcPr marL="30686" marR="306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415">
                <a:tc rowSpan="2" gridSpan="2"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Физическая культура, экология и основы безопасности жизнедеятельности</a:t>
                      </a:r>
                      <a:endParaRPr lang="ru-RU" sz="105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0686" marR="306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Физическая культура</a:t>
                      </a:r>
                    </a:p>
                  </a:txBody>
                  <a:tcPr marL="30686" marR="306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</a:p>
                  </a:txBody>
                  <a:tcPr marL="30686" marR="306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3/102</a:t>
                      </a:r>
                    </a:p>
                  </a:txBody>
                  <a:tcPr marL="30686" marR="306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3/102</a:t>
                      </a:r>
                    </a:p>
                  </a:txBody>
                  <a:tcPr marL="30686" marR="306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3612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Основы безопасности жизнедеятельности</a:t>
                      </a:r>
                    </a:p>
                  </a:txBody>
                  <a:tcPr marL="30686" marR="306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</a:p>
                  </a:txBody>
                  <a:tcPr marL="30686" marR="306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1/37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0686" marR="306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1/37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0686" marR="306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415">
                <a:tc rowSpan="5"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Элективные курсы </a:t>
                      </a:r>
                      <a:endParaRPr lang="ru-RU" sz="105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0686" marR="306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Индивидуальный проект ЭК</a:t>
                      </a:r>
                    </a:p>
                  </a:txBody>
                  <a:tcPr marL="30686" marR="306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1/37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0686" marR="306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1/37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0686" marR="306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4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Социально-экономическая география ЭК</a:t>
                      </a:r>
                    </a:p>
                  </a:txBody>
                  <a:tcPr marL="30686" marR="306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1/37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0686" marR="306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1/37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0686" marR="306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4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Информатика и ИКТ ЭК</a:t>
                      </a:r>
                    </a:p>
                  </a:txBody>
                  <a:tcPr marL="30686" marR="306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1/37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0686" marR="306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2/68</a:t>
                      </a:r>
                    </a:p>
                  </a:txBody>
                  <a:tcPr marL="30686" marR="306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8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Право ЭК</a:t>
                      </a:r>
                    </a:p>
                  </a:txBody>
                  <a:tcPr marL="30686" marR="306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1/37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0686" marR="306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30686" marR="306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4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Экономика ЭК</a:t>
                      </a:r>
                    </a:p>
                  </a:txBody>
                  <a:tcPr marL="30686" marR="306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30686" marR="306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1/37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0686" marR="306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415">
                <a:tc gridSpan="4"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                                                                Практикум</a:t>
                      </a:r>
                      <a:r>
                        <a:rPr lang="ru-RU" sz="1050" b="1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по выбору учащегося</a:t>
                      </a:r>
                      <a:endParaRPr lang="ru-RU" sz="105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0686" marR="306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0686" marR="306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0686" marR="306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806">
                <a:tc gridSpan="4"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ИТОГО:</a:t>
                      </a:r>
                      <a:endParaRPr lang="ru-RU" sz="105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0686" marR="306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37/1230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0686" marR="306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9699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4273"/>
            <a:ext cx="8229600" cy="730431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ЗАЧЕМ СТАРШЕКЛАССНИКАМ                        ПРОФИЛЬ ОБУЧЕНИЯ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836712"/>
            <a:ext cx="8928992" cy="5289451"/>
          </a:xfrm>
        </p:spPr>
        <p:txBody>
          <a:bodyPr>
            <a:noAutofit/>
          </a:bodyPr>
          <a:lstStyle/>
          <a:p>
            <a:r>
              <a:rPr lang="ru-RU" sz="2800" dirty="0" smtClean="0"/>
              <a:t>Примерная ООП СОО отмечает необходимость универсального профиля для обучающихся, которые либо не имеют устойчивых предпочтений, либо выбор которых не выписывается в рамки других профилей. В рамках универсального профиля ОО могут формировать группы с различной комбинацией предметов для углубленного изучения.</a:t>
            </a:r>
          </a:p>
          <a:p>
            <a:r>
              <a:rPr lang="ru-RU" sz="2800" dirty="0" smtClean="0"/>
              <a:t>Требование ФГОС среднего общего образования выбрать 3-4 предмета для углубленного изучения не распространяются на универсальный профиль. (п.18.3.1 ФГОС среднего общего образования). Индивидуализацию содержания образования и профильную направленность реализуйте курсами по выбору учащихся.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62037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1143000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Почему обязательно включать в учебный план «</a:t>
            </a:r>
            <a:r>
              <a:rPr lang="ru-RU" sz="3600" b="1" dirty="0"/>
              <a:t>И</a:t>
            </a:r>
            <a:r>
              <a:rPr lang="ru-RU" sz="3600" b="1" dirty="0" smtClean="0"/>
              <a:t>ндивидуальный проект»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96752"/>
            <a:ext cx="8784976" cy="5544616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/>
              <a:t>Индивидуальный проект </a:t>
            </a:r>
            <a:r>
              <a:rPr lang="ru-RU" dirty="0" smtClean="0"/>
              <a:t>– обязательно входит в учебные планы профилей. </a:t>
            </a:r>
            <a:r>
              <a:rPr lang="ru-RU" b="1" dirty="0" smtClean="0"/>
              <a:t>Индивидуальный проект </a:t>
            </a:r>
            <a:r>
              <a:rPr lang="ru-RU" dirty="0" smtClean="0"/>
              <a:t>– это особая форма организации деятельности обучающихся, выполняются обучающимися 10-1х классов в течение одного или двух лет в рамках учебного времени, специально отдельного учебным планом. </a:t>
            </a:r>
            <a:r>
              <a:rPr lang="ru-RU" b="1" dirty="0" smtClean="0"/>
              <a:t>Индивидуальный проект </a:t>
            </a:r>
            <a:r>
              <a:rPr lang="ru-RU" dirty="0" smtClean="0"/>
              <a:t>должен быть представлен в виде завершенного учебного исследования или разработанного учебного  проекта: информационного, творческого, социального, прикладного, инновационного, конструкторского, инженерного (п.11. ФГОС среднего общего образования).</a:t>
            </a:r>
          </a:p>
          <a:p>
            <a:r>
              <a:rPr lang="ru-RU" dirty="0" smtClean="0"/>
              <a:t>Курирует выполнение индивидуального проекта работник ОО или работник, которого привлекают со стороны, например, из организации – партнера.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7495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04664"/>
            <a:ext cx="9144000" cy="936104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В РАБОЧЕЙ ПРОГРАММЕ                        </a:t>
            </a:r>
            <a:r>
              <a:rPr lang="ru-RU" sz="3200" b="1" dirty="0" smtClean="0"/>
              <a:t>ИНДИВИДУАЛЬНОГО ПРОЕКТА                 </a:t>
            </a:r>
            <a:r>
              <a:rPr lang="ru-RU" sz="3200" dirty="0" smtClean="0"/>
              <a:t>ПРЕДУСМОТРЕНЫ ЧАСЫ: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785395"/>
          </a:xfrm>
        </p:spPr>
        <p:txBody>
          <a:bodyPr>
            <a:normAutofit/>
          </a:bodyPr>
          <a:lstStyle/>
          <a:p>
            <a:r>
              <a:rPr lang="ru-RU" dirty="0"/>
              <a:t>н</a:t>
            </a:r>
            <a:r>
              <a:rPr lang="ru-RU" dirty="0" smtClean="0"/>
              <a:t>а выбор темы проекта;</a:t>
            </a:r>
          </a:p>
          <a:p>
            <a:r>
              <a:rPr lang="ru-RU" dirty="0"/>
              <a:t>к</a:t>
            </a:r>
            <a:r>
              <a:rPr lang="ru-RU" dirty="0" smtClean="0"/>
              <a:t>онсультации по планированию этапов реализации проектов;</a:t>
            </a:r>
          </a:p>
          <a:p>
            <a:r>
              <a:rPr lang="ru-RU" dirty="0"/>
              <a:t>о</a:t>
            </a:r>
            <a:r>
              <a:rPr lang="ru-RU" dirty="0" smtClean="0"/>
              <a:t>рганизацию контактов с партнерами;</a:t>
            </a:r>
          </a:p>
          <a:p>
            <a:r>
              <a:rPr lang="ru-RU" dirty="0"/>
              <a:t>с</a:t>
            </a:r>
            <a:r>
              <a:rPr lang="ru-RU" dirty="0" smtClean="0"/>
              <a:t>опровождение лабораторных практикумов на базе сторонних организаций;</a:t>
            </a:r>
          </a:p>
          <a:p>
            <a:r>
              <a:rPr lang="ru-RU" dirty="0"/>
              <a:t>к</a:t>
            </a:r>
            <a:r>
              <a:rPr lang="ru-RU" dirty="0" smtClean="0"/>
              <a:t>онсультации по оформлению проекта;</a:t>
            </a:r>
          </a:p>
          <a:p>
            <a:r>
              <a:rPr lang="ru-RU" dirty="0"/>
              <a:t>п</a:t>
            </a:r>
            <a:r>
              <a:rPr lang="ru-RU" dirty="0" smtClean="0"/>
              <a:t>одготовка презентации.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8816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</TotalTime>
  <Words>726</Words>
  <Application>Microsoft Office PowerPoint</Application>
  <PresentationFormat>Экран (4:3)</PresentationFormat>
  <Paragraphs>133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РЕКОМЕНДАЦИИ                                   ПО ОРГАНИЗАЦИИ ПРОФИЛЬНОГО ОБУЧЕНИЯ                                                        В ОБРАЗОВАТЕЛЬНОЙ ОРГАНИЗАЦИИ В СООТВЕТСТВИИ         С ФЕДЕРАЛЬНЫМ ГОСУДАРСТВЕННЫМ ОБРАЗОВАТЕЛЬНЫМ СТАНДАРТОМ</vt:lpstr>
      <vt:lpstr>УЧЕБНО-МЕТОДИЧЕСКОЕ И ПРОГРАММНОЕ ОБЕСПЕЧЕНИЕ ПРОФИЛЬНОГО ОБУЧЕНИЯ</vt:lpstr>
      <vt:lpstr>НАПРАВЛЕННОСТЬ (ПРОФИЛЬ) ОБРАЗОВАНИЯ</vt:lpstr>
      <vt:lpstr>ДЛЯ ОСУЩЕСТВЛЕНИЯ ПРОФИЛЬНОГО ОБУЧЕНИЯ НЕОБХОДИМО ПОДГОТОВИТЬ РЯД ДОКУМЕНТОВ:</vt:lpstr>
      <vt:lpstr>УНИВЕРСАЛЬНЫЙ</vt:lpstr>
      <vt:lpstr>УЧЕБНЫЙ ПЛАН УНИВЕРСАЛЬНОГО ПРОФИЛЯ НА 2019-2020 УЧ.ГОД</vt:lpstr>
      <vt:lpstr>ЗАЧЕМ СТАРШЕКЛАССНИКАМ                        ПРОФИЛЬ ОБУЧЕНИЯ</vt:lpstr>
      <vt:lpstr>Почему обязательно включать в учебный план «Индивидуальный проект»</vt:lpstr>
      <vt:lpstr>В РАБОЧЕЙ ПРОГРАММЕ                        ИНДИВИДУАЛЬНОГО ПРОЕКТА                 ПРЕДУСМОТРЕНЫ ЧАСЫ: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РЕКОМЕНДАЦИИ                                   ПО ОРГАНИЗАЦИИ ПРОФИЛЬНОГО ОБУЧЕНИЯ В ОБРАЗОВАТЕЛЬНОЙ ОРГАНИЗАЦИИ В СООТВЕТСТВИИ С ФЕДЕРАЛЬНЫМ ГОСУДАРСТВЕННЫМ ОБРАЗОВАТЕЛЬНЫМ СТАНДАРТАМ</dc:title>
  <dc:creator>Пользователь</dc:creator>
  <cp:lastModifiedBy>Пользователь</cp:lastModifiedBy>
  <cp:revision>17</cp:revision>
  <cp:lastPrinted>2019-02-08T07:09:12Z</cp:lastPrinted>
  <dcterms:created xsi:type="dcterms:W3CDTF">2019-02-08T04:15:36Z</dcterms:created>
  <dcterms:modified xsi:type="dcterms:W3CDTF">2019-02-08T07:21:48Z</dcterms:modified>
</cp:coreProperties>
</file>