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8" r:id="rId3"/>
    <p:sldId id="311" r:id="rId4"/>
    <p:sldId id="313" r:id="rId5"/>
    <p:sldId id="312" r:id="rId6"/>
    <p:sldId id="314" r:id="rId7"/>
    <p:sldId id="315" r:id="rId8"/>
    <p:sldId id="326" r:id="rId9"/>
    <p:sldId id="325" r:id="rId10"/>
    <p:sldId id="300" r:id="rId11"/>
    <p:sldId id="281" r:id="rId12"/>
    <p:sldId id="302" r:id="rId13"/>
    <p:sldId id="291" r:id="rId14"/>
    <p:sldId id="304" r:id="rId15"/>
    <p:sldId id="295" r:id="rId16"/>
    <p:sldId id="328" r:id="rId17"/>
    <p:sldId id="327" r:id="rId1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амардюк Анна Владимировна" initials="ХАВ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A7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5467" autoAdjust="0"/>
    <p:restoredTop sz="98971" autoAdjust="0"/>
  </p:normalViewPr>
  <p:slideViewPr>
    <p:cSldViewPr snapToGrid="0">
      <p:cViewPr>
        <p:scale>
          <a:sx n="90" d="100"/>
          <a:sy n="90" d="100"/>
        </p:scale>
        <p:origin x="-240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4301346906936045E-2"/>
          <c:y val="2.8733470477207514E-2"/>
          <c:w val="0.94059670756082303"/>
          <c:h val="0.8530463983330062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43727">
              <a:solidFill>
                <a:srgbClr val="000066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10914685771152303"/>
                  <c:y val="-9.00266561843576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7503743902835921E-2"/>
                  <c:y val="-7.9727787536698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100062618397739E-2"/>
                  <c:y val="-4.89195728163685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8805677313551059E-2"/>
                  <c:y val="-6.4367858968905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4144604469238531E-2"/>
                  <c:y val="-4.37701440988560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9044541850840948E-2"/>
                  <c:y val="-4.1195429740099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765009392759653E-2"/>
                  <c:y val="-4.89195728163685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7" b="1">
                    <a:solidFill>
                      <a:srgbClr val="000066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0</c:formatCode>
                <c:ptCount val="3"/>
                <c:pt idx="0">
                  <c:v>319</c:v>
                </c:pt>
                <c:pt idx="1">
                  <c:v>623</c:v>
                </c:pt>
                <c:pt idx="2">
                  <c:v>926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43727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17464670713030706"/>
                  <c:y val="-3.120124804992199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37,7</a:t>
                    </a:r>
                    <a:r>
                      <a:rPr lang="ru-RU" baseline="0" dirty="0" smtClean="0"/>
                      <a:t> %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9858682852122822E-2"/>
                  <c:y val="-7.4882995319812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40,2%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643113808687138E-2"/>
                  <c:y val="-6.240249609984399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40,5%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7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Лист1!$C$2:$C$4</c:f>
              <c:numCache>
                <c:formatCode>0</c:formatCode>
                <c:ptCount val="3"/>
                <c:pt idx="0">
                  <c:v>120</c:v>
                </c:pt>
                <c:pt idx="1">
                  <c:v>205</c:v>
                </c:pt>
                <c:pt idx="2">
                  <c:v>310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494528"/>
        <c:axId val="57574144"/>
      </c:lineChart>
      <c:catAx>
        <c:axId val="5749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62" b="1"/>
            </a:pPr>
            <a:endParaRPr lang="ru-RU"/>
          </a:p>
        </c:txPr>
        <c:crossAx val="57574144"/>
        <c:crosses val="autoZero"/>
        <c:auto val="1"/>
        <c:lblAlgn val="ctr"/>
        <c:lblOffset val="100"/>
        <c:noMultiLvlLbl val="0"/>
      </c:catAx>
      <c:valAx>
        <c:axId val="57574144"/>
        <c:scaling>
          <c:orientation val="minMax"/>
          <c:min val="0.5"/>
        </c:scaling>
        <c:delete val="1"/>
        <c:axPos val="l"/>
        <c:numFmt formatCode="0" sourceLinked="1"/>
        <c:majorTickMark val="out"/>
        <c:minorTickMark val="none"/>
        <c:tickLblPos val="nextTo"/>
        <c:crossAx val="57494528"/>
        <c:crosses val="autoZero"/>
        <c:crossBetween val="between"/>
      </c:valAx>
      <c:spPr>
        <a:noFill/>
        <a:ln w="29151">
          <a:noFill/>
        </a:ln>
      </c:spPr>
    </c:plotArea>
    <c:plotVisOnly val="1"/>
    <c:dispBlanksAs val="gap"/>
    <c:showDLblsOverMax val="0"/>
  </c:chart>
  <c:txPr>
    <a:bodyPr/>
    <a:lstStyle/>
    <a:p>
      <a:pPr>
        <a:defRPr sz="87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650252582470463E-2"/>
          <c:y val="1.4830093833623629E-2"/>
          <c:w val="0.94634974741752953"/>
          <c:h val="0.8658173109933734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студентов</c:v>
                </c:pt>
              </c:strCache>
            </c:strRef>
          </c:tx>
          <c:spPr>
            <a:ln w="51772">
              <a:solidFill>
                <a:srgbClr val="000066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10914685771152303"/>
                  <c:y val="-9.00266561843576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7503743902835921E-2"/>
                  <c:y val="-7.9727787536698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4849898069290823"/>
                  <c:y val="-6.5556005668143735E-2"/>
                </c:manualLayout>
              </c:layout>
              <c:tx>
                <c:rich>
                  <a:bodyPr/>
                  <a:lstStyle/>
                  <a:p>
                    <a:pPr>
                      <a:defRPr lang="ru-RU" sz="1902" b="1">
                        <a:solidFill>
                          <a:srgbClr val="000066"/>
                        </a:solidFill>
                      </a:defRPr>
                    </a:pPr>
                    <a:r>
                      <a:rPr lang="en-US" dirty="0" smtClean="0"/>
                      <a:t>1</a:t>
                    </a:r>
                    <a:r>
                      <a:rPr lang="ru-RU" dirty="0" smtClean="0"/>
                      <a:t>732</a:t>
                    </a:r>
                    <a:endParaRPr lang="en-US" dirty="0"/>
                  </a:p>
                </c:rich>
              </c:tx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8805677313551059E-2"/>
                  <c:y val="-6.4367858968905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4144604469238531E-2"/>
                  <c:y val="-4.37701440988560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9044541850840948E-2"/>
                  <c:y val="-4.1195429740099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765009392759653E-2"/>
                  <c:y val="-4.89195728163685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902" b="1">
                    <a:solidFill>
                      <a:srgbClr val="000066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0</c:formatCode>
                <c:ptCount val="4"/>
                <c:pt idx="0">
                  <c:v>539</c:v>
                </c:pt>
                <c:pt idx="1">
                  <c:v>825</c:v>
                </c:pt>
                <c:pt idx="2">
                  <c:v>1384</c:v>
                </c:pt>
                <c:pt idx="3">
                  <c:v>2500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Кол-во предприятий</c:v>
                </c:pt>
              </c:strCache>
            </c:strRef>
          </c:tx>
          <c:spPr>
            <a:ln w="51772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6.0799179827409761E-2"/>
                  <c:y val="-7.27921568190801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9858682852122822E-2"/>
                  <c:y val="-7.48829953198127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520399001191288E-2"/>
                  <c:y val="-8.90966347597781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3351101539151447E-2"/>
                  <c:y val="-0.1039437773626908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305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902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Лист1!$C$2:$C$5</c:f>
              <c:numCache>
                <c:formatCode>0</c:formatCode>
                <c:ptCount val="4"/>
                <c:pt idx="0">
                  <c:v>109</c:v>
                </c:pt>
                <c:pt idx="1">
                  <c:v>165</c:v>
                </c:pt>
                <c:pt idx="2">
                  <c:v>183</c:v>
                </c:pt>
                <c:pt idx="3">
                  <c:v>230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10048"/>
        <c:axId val="101036416"/>
      </c:lineChart>
      <c:catAx>
        <c:axId val="101010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95" b="1"/>
            </a:pPr>
            <a:endParaRPr lang="ru-RU"/>
          </a:p>
        </c:txPr>
        <c:crossAx val="101036416"/>
        <c:crosses val="autoZero"/>
        <c:auto val="1"/>
        <c:lblAlgn val="ctr"/>
        <c:lblOffset val="100"/>
        <c:noMultiLvlLbl val="0"/>
      </c:catAx>
      <c:valAx>
        <c:axId val="101036416"/>
        <c:scaling>
          <c:orientation val="minMax"/>
          <c:min val="0.5"/>
        </c:scaling>
        <c:delete val="1"/>
        <c:axPos val="l"/>
        <c:numFmt formatCode="0" sourceLinked="1"/>
        <c:majorTickMark val="out"/>
        <c:minorTickMark val="none"/>
        <c:tickLblPos val="nextTo"/>
        <c:crossAx val="101010048"/>
        <c:crosses val="autoZero"/>
        <c:crossBetween val="between"/>
      </c:valAx>
      <c:spPr>
        <a:noFill/>
        <a:ln w="34515">
          <a:noFill/>
        </a:ln>
      </c:spPr>
    </c:plotArea>
    <c:plotVisOnly val="1"/>
    <c:dispBlanksAs val="gap"/>
    <c:showDLblsOverMax val="0"/>
  </c:chart>
  <c:txPr>
    <a:bodyPr/>
    <a:lstStyle/>
    <a:p>
      <a:pPr>
        <a:defRPr sz="1037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2547" cy="497921"/>
          </a:xfrm>
          <a:prstGeom prst="rect">
            <a:avLst/>
          </a:prstGeom>
        </p:spPr>
        <p:txBody>
          <a:bodyPr vert="horz" lIns="91864" tIns="45931" rIns="91864" bIns="4593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3" y="2"/>
            <a:ext cx="2972547" cy="497921"/>
          </a:xfrm>
          <a:prstGeom prst="rect">
            <a:avLst/>
          </a:prstGeom>
        </p:spPr>
        <p:txBody>
          <a:bodyPr vert="horz" lIns="91864" tIns="45931" rIns="91864" bIns="45931" rtlCol="0"/>
          <a:lstStyle>
            <a:lvl1pPr algn="r">
              <a:defRPr sz="1200"/>
            </a:lvl1pPr>
          </a:lstStyle>
          <a:p>
            <a:fld id="{6386473E-EA6D-4B2F-8219-1932C0B82445}" type="datetimeFigureOut">
              <a:rPr lang="ru-RU" smtClean="0"/>
              <a:pPr/>
              <a:t>04.04.2019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7"/>
            <a:ext cx="2972547" cy="497920"/>
          </a:xfrm>
          <a:prstGeom prst="rect">
            <a:avLst/>
          </a:prstGeom>
        </p:spPr>
        <p:txBody>
          <a:bodyPr vert="horz" lIns="91864" tIns="45931" rIns="91864" bIns="4593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3" y="9447767"/>
            <a:ext cx="2972547" cy="497920"/>
          </a:xfrm>
          <a:prstGeom prst="rect">
            <a:avLst/>
          </a:prstGeom>
        </p:spPr>
        <p:txBody>
          <a:bodyPr vert="horz" lIns="91864" tIns="45931" rIns="91864" bIns="45931" rtlCol="0" anchor="b"/>
          <a:lstStyle>
            <a:lvl1pPr algn="r">
              <a:defRPr sz="1200"/>
            </a:lvl1pPr>
          </a:lstStyle>
          <a:p>
            <a:fld id="{605122B0-DEBF-4B19-8A6C-1C35CADB6F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83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2547" cy="497921"/>
          </a:xfrm>
          <a:prstGeom prst="rect">
            <a:avLst/>
          </a:prstGeom>
        </p:spPr>
        <p:txBody>
          <a:bodyPr vert="horz" lIns="91864" tIns="45931" rIns="91864" bIns="4593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3" y="2"/>
            <a:ext cx="2972547" cy="497921"/>
          </a:xfrm>
          <a:prstGeom prst="rect">
            <a:avLst/>
          </a:prstGeom>
        </p:spPr>
        <p:txBody>
          <a:bodyPr vert="horz" lIns="91864" tIns="45931" rIns="91864" bIns="45931" rtlCol="0"/>
          <a:lstStyle>
            <a:lvl1pPr algn="r">
              <a:defRPr sz="1200"/>
            </a:lvl1pPr>
          </a:lstStyle>
          <a:p>
            <a:fld id="{B2BA15DD-5DF1-443D-8727-AA9EE9E27148}" type="datetimeFigureOut">
              <a:rPr lang="ru-RU" smtClean="0"/>
              <a:pPr/>
              <a:t>04.04.2019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975225" cy="3732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4" tIns="45931" rIns="91864" bIns="4593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3" y="4724680"/>
            <a:ext cx="5487041" cy="4476513"/>
          </a:xfrm>
          <a:prstGeom prst="rect">
            <a:avLst/>
          </a:prstGeom>
        </p:spPr>
        <p:txBody>
          <a:bodyPr vert="horz" lIns="91864" tIns="45931" rIns="91864" bIns="4593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767"/>
            <a:ext cx="2972547" cy="497920"/>
          </a:xfrm>
          <a:prstGeom prst="rect">
            <a:avLst/>
          </a:prstGeom>
        </p:spPr>
        <p:txBody>
          <a:bodyPr vert="horz" lIns="91864" tIns="45931" rIns="91864" bIns="4593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3" y="9447767"/>
            <a:ext cx="2972547" cy="497920"/>
          </a:xfrm>
          <a:prstGeom prst="rect">
            <a:avLst/>
          </a:prstGeom>
        </p:spPr>
        <p:txBody>
          <a:bodyPr vert="horz" lIns="91864" tIns="45931" rIns="91864" bIns="45931" rtlCol="0" anchor="b"/>
          <a:lstStyle>
            <a:lvl1pPr algn="r">
              <a:defRPr sz="1200"/>
            </a:lvl1pPr>
          </a:lstStyle>
          <a:p>
            <a:fld id="{A81DB97B-EF70-4AEF-A270-A0AF6D378F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41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971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5728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280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949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1803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743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7064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1096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149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435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313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592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70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99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632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99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620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585ACEA-AD5C-469D-9EE2-3FD8BABC5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02171" y="392588"/>
            <a:ext cx="530575" cy="67849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EA306B7-7481-4E4D-A98B-28AC777BAB0D}"/>
              </a:ext>
            </a:extLst>
          </p:cNvPr>
          <p:cNvSpPr/>
          <p:nvPr userDrawn="1"/>
        </p:nvSpPr>
        <p:spPr>
          <a:xfrm>
            <a:off x="457200" y="923924"/>
            <a:ext cx="7699025" cy="920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30998" cy="649286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1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BC8BC777-2EF7-4F34-8021-20EAE8944863}"/>
              </a:ext>
            </a:extLst>
          </p:cNvPr>
          <p:cNvSpPr/>
          <p:nvPr userDrawn="1"/>
        </p:nvSpPr>
        <p:spPr>
          <a:xfrm>
            <a:off x="8333921" y="6126163"/>
            <a:ext cx="467179" cy="46717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0FEDE5E-C35E-40AC-892C-1FCF350A33D1}"/>
              </a:ext>
            </a:extLst>
          </p:cNvPr>
          <p:cNvSpPr txBox="1"/>
          <p:nvPr userDrawn="1"/>
        </p:nvSpPr>
        <p:spPr>
          <a:xfrm>
            <a:off x="8298898" y="6191760"/>
            <a:ext cx="530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A15F720-E54B-473A-B671-02B4A2D0721C}" type="slidenum">
              <a:rPr lang="ru-RU" sz="1400" smtClean="0">
                <a:solidFill>
                  <a:srgbClr val="00B0F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400" dirty="0">
              <a:solidFill>
                <a:srgbClr val="00B0F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BF-70B1-4619-8E83-A885DAEB3A69}" type="datetimeFigureOut">
              <a:rPr lang="ru-RU" smtClean="0"/>
              <a:pPr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A31C46E-BEF1-48B5-8B3E-3DB8EA2B178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96100" y="2150929"/>
            <a:ext cx="1675389" cy="2142483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F5C2332-5309-4435-B45C-F923A7250E5A}"/>
              </a:ext>
            </a:extLst>
          </p:cNvPr>
          <p:cNvSpPr/>
          <p:nvPr/>
        </p:nvSpPr>
        <p:spPr>
          <a:xfrm>
            <a:off x="633048" y="3830444"/>
            <a:ext cx="6028102" cy="2824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14351" y="824978"/>
            <a:ext cx="6523047" cy="2651901"/>
          </a:xfrm>
        </p:spPr>
        <p:txBody>
          <a:bodyPr anchor="t" anchorCtr="0">
            <a:no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Основные задачи и перспективы реализации в Самарской области региональных проектов «Молодые профессионалы», «Учитель будущего», «Новые возможности каждого».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65498" y="3825791"/>
            <a:ext cx="3060340" cy="29659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b="1" dirty="0" smtClean="0">
                <a:solidFill>
                  <a:schemeClr val="bg1"/>
                </a:solidFill>
              </a:rPr>
              <a:t>01.01.2019 – 31.12.2019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351" y="4435238"/>
            <a:ext cx="85248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Лысикова</a:t>
            </a:r>
            <a:r>
              <a:rPr lang="ru-RU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О.Г., заместитель министра образования и науки Самарской области</a:t>
            </a:r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3779" y="1379594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86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Президентом Российской Федерации поставлена задача к 2024 году обеспечить вхождение Российской Федерации в число пяти крупнейших экономик мира. </a:t>
            </a:r>
          </a:p>
          <a:p>
            <a:pPr indent="6286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эффективного выполнения этой задачи требуются высококвалифицированные кадры.</a:t>
            </a:r>
          </a:p>
          <a:p>
            <a:pPr indent="62865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год СПО особую актуальность приобретает реализация региональной составляющей федерального проекта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«Молодые профессионалы»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28650" algn="just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нацелен на 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подготовки квалифицированных кадров до стандартов профессионального мастерства международного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уровня.</a:t>
            </a:r>
          </a:p>
          <a:p>
            <a:pPr indent="62865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слайде представлены  целевые показатели реализации проекта.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2865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отметить, что в губернии уже реализуется ряд мероприятий, способствующих достижению данных показателей.</a:t>
            </a:r>
          </a:p>
          <a:p>
            <a:pPr indent="361950" algn="just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0693" y="296182"/>
            <a:ext cx="2824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/>
              <a:t>Молодые профессионалы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733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Региональная составляющая федерального проекта </a:t>
            </a:r>
          </a:p>
          <a:p>
            <a:pPr algn="ctr"/>
            <a:r>
              <a:rPr lang="ru-RU" sz="2400" b="1" dirty="0" smtClean="0"/>
              <a:t>«Молодые профессионалы»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7225" y="1114429"/>
            <a:ext cx="7524749" cy="10287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ЦЕЛЬ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dirty="0">
                <a:solidFill>
                  <a:schemeClr val="tx1"/>
                </a:solidFill>
              </a:rPr>
              <a:t>Повышение уровня подготовки квалифицированных кадров до стандартов профессионального мастерства международного уровня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10847" y="2271705"/>
            <a:ext cx="4128704" cy="371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ЗАДАЧА НА 2019 год: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5325" y="2857847"/>
            <a:ext cx="7693099" cy="24416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Оснастить современной МТБ не менее 3-х мастерских в СПО;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Внедрить итоговую аттестацию в форме демонстрационного экзамена не менее чем в  25% </a:t>
            </a:r>
            <a:r>
              <a:rPr lang="ru-RU" dirty="0" smtClean="0">
                <a:solidFill>
                  <a:schemeClr val="tx1"/>
                </a:solidFill>
              </a:rPr>
              <a:t>организациях </a:t>
            </a:r>
            <a:r>
              <a:rPr lang="ru-RU" dirty="0">
                <a:solidFill>
                  <a:schemeClr val="tx1"/>
                </a:solidFill>
              </a:rPr>
              <a:t>СПО;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Охватить </a:t>
            </a:r>
            <a:r>
              <a:rPr lang="ru-RU" dirty="0">
                <a:solidFill>
                  <a:schemeClr val="tx1"/>
                </a:solidFill>
              </a:rPr>
              <a:t>прохождением аттестации с использованием  механизма демонстрационного </a:t>
            </a:r>
            <a:r>
              <a:rPr lang="ru-RU" dirty="0" smtClean="0">
                <a:solidFill>
                  <a:schemeClr val="tx1"/>
                </a:solidFill>
              </a:rPr>
              <a:t>экзамена </a:t>
            </a:r>
            <a:r>
              <a:rPr lang="ru-RU" dirty="0">
                <a:solidFill>
                  <a:schemeClr val="tx1"/>
                </a:solidFill>
              </a:rPr>
              <a:t>не менее 5% выпускников организаций СПО.</a:t>
            </a: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3779" y="1093844"/>
            <a:ext cx="868680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Самарская область 3-й год является пилотным регионом по апробации механизма проведения демонстрационного экзамена по стандартам Ворлдскиллс Россия в рамках государственной итоговой и промежуточной аттестации.</a:t>
            </a:r>
          </a:p>
          <a:p>
            <a:pPr indent="447675"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2018 году 623 (в 2017 году - 319 чел.) обучающихся из 16 колледжей Самарской области прошли оценку профессионального уровня по 9 компетенциям в рамках промежуточной и государственной итоговой аттестации по стандартам WorldSkills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и по техническим профессиям - Токарные работы на станках с ЧПУ, Сварочные технологии, Электромонтаж, Промышленная автоматика. Более 40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(251 чел.) 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 смогли преодолеть планку в 500 баллов (уровень медальона «За профессионализм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 Что выше среднего по РФ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запланировано участие в демонстрационном экзамене 926 студентов из 19 колледжей </a:t>
            </a:r>
            <a:r>
              <a:rPr lang="ru-RU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(ожидаемый выпуск порядка 13119 чел.(целевой показатель 5%, прогнозируемое  исполнение 7% ).</a:t>
            </a:r>
          </a:p>
          <a:p>
            <a:pPr indent="447675"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на данные цели предусмотрены средства областного бюджета в объеме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6180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(расходные материалы на проведение </a:t>
            </a:r>
            <a:r>
              <a:rPr lang="ru-RU" sz="15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дем.экзамена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447675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немаловажным аспектом реализации федерального проекта является необходимость  существенного ресурсного и материально-технического переоснащения системы профессионального образования.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феврале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 года 13-тью колледжами Самарской области (11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минсельхоз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было подано 14 конкурсных заявок на предоставление грантов из федерального бюджета в форме субсидий юридическим лицам на создание мастерских, оснащенных современной материально-технической базой. </a:t>
            </a:r>
            <a:endPara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в 8 СПО по 6 компетенциям будет обеспечена модернизация МТБ за счет средств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областного бюджета в объеме 65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47675"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запланировано участие Самарской области в конкурсном отборе на создание центров опережающей профессиональной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за счет средств федерального бюджета.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0693" y="296182"/>
            <a:ext cx="2824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/>
              <a:t>Молодые профессионалы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44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803492" y="1309989"/>
            <a:ext cx="7468131" cy="4109133"/>
            <a:chOff x="1661734" y="515411"/>
            <a:chExt cx="7098003" cy="3626878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3358925" y="1172656"/>
              <a:ext cx="2019505" cy="514977"/>
            </a:xfrm>
            <a:prstGeom prst="rect">
              <a:avLst/>
            </a:prstGeom>
            <a:ln w="38100" cmpd="dbl">
              <a:solidFill>
                <a:srgbClr val="002060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b="1" spc="-30" dirty="0">
                  <a:solidFill>
                    <a:srgbClr val="002060"/>
                  </a:solidFill>
                  <a:latin typeface="+mj-lt"/>
                </a:rPr>
                <a:t>Число выпускников, </a:t>
              </a:r>
            </a:p>
            <a:p>
              <a:pPr>
                <a:defRPr/>
              </a:pPr>
              <a:r>
                <a:rPr lang="ru-RU" sz="1200" b="1" spc="-30" dirty="0">
                  <a:solidFill>
                    <a:srgbClr val="002060"/>
                  </a:solidFill>
                  <a:latin typeface="+mj-lt"/>
                </a:rPr>
                <a:t>сдавших экзамен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150680" y="3153193"/>
              <a:ext cx="2609057" cy="407483"/>
            </a:xfrm>
            <a:prstGeom prst="rect">
              <a:avLst/>
            </a:prstGeom>
            <a:ln w="38100" cmpd="dbl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 b="1" spc="-30" dirty="0" smtClean="0">
                  <a:solidFill>
                    <a:srgbClr val="C00000"/>
                  </a:solidFill>
                  <a:latin typeface="+mj-lt"/>
                </a:rPr>
                <a:t>Доля участников  </a:t>
              </a:r>
              <a:r>
                <a:rPr lang="ru-RU" sz="1200" b="1" spc="-30" dirty="0">
                  <a:solidFill>
                    <a:srgbClr val="C00000"/>
                  </a:solidFill>
                  <a:latin typeface="+mj-lt"/>
                </a:rPr>
                <a:t>с высоким </a:t>
              </a:r>
            </a:p>
            <a:p>
              <a:pPr algn="ctr">
                <a:defRPr/>
              </a:pPr>
              <a:r>
                <a:rPr lang="ru-RU" sz="1200" b="1" spc="-30" dirty="0">
                  <a:solidFill>
                    <a:srgbClr val="C00000"/>
                  </a:solidFill>
                  <a:latin typeface="+mj-lt"/>
                </a:rPr>
                <a:t>уровнем владения профессией </a:t>
              </a:r>
            </a:p>
          </p:txBody>
        </p:sp>
        <p:graphicFrame>
          <p:nvGraphicFramePr>
            <p:cNvPr id="4" name="Объект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8101587"/>
                </p:ext>
              </p:extLst>
            </p:nvPr>
          </p:nvGraphicFramePr>
          <p:xfrm>
            <a:off x="2734916" y="1021328"/>
            <a:ext cx="4470336" cy="312096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Прямоугольник 15"/>
            <p:cNvSpPr/>
            <p:nvPr/>
          </p:nvSpPr>
          <p:spPr>
            <a:xfrm>
              <a:off x="1661734" y="515411"/>
              <a:ext cx="6616700" cy="411982"/>
            </a:xfrm>
            <a:prstGeom prst="rect">
              <a:avLst/>
            </a:prstGeom>
            <a:ln w="38100" cmpd="dbl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b="1" spc="-50" dirty="0">
                  <a:solidFill>
                    <a:srgbClr val="002060"/>
                  </a:solidFill>
                  <a:latin typeface="+mj-lt"/>
                </a:rPr>
                <a:t>Демонстрационный </a:t>
              </a:r>
              <a:r>
                <a:rPr lang="en-US" b="1" spc="-50" dirty="0">
                  <a:solidFill>
                    <a:srgbClr val="002060"/>
                  </a:solidFill>
                  <a:latin typeface="+mj-lt"/>
                </a:rPr>
                <a:t> </a:t>
              </a:r>
              <a:r>
                <a:rPr lang="ru-RU" b="1" spc="-50" dirty="0" smtClean="0">
                  <a:solidFill>
                    <a:srgbClr val="002060"/>
                  </a:solidFill>
                  <a:latin typeface="+mj-lt"/>
                </a:rPr>
                <a:t>экзамен  по</a:t>
              </a:r>
              <a:r>
                <a:rPr lang="en-US" b="1" spc="-50" dirty="0" smtClean="0">
                  <a:solidFill>
                    <a:srgbClr val="002060"/>
                  </a:solidFill>
                  <a:latin typeface="+mj-lt"/>
                </a:rPr>
                <a:t> </a:t>
              </a:r>
              <a:r>
                <a:rPr lang="ru-RU" b="1" spc="-50" dirty="0" smtClean="0">
                  <a:solidFill>
                    <a:srgbClr val="002060"/>
                  </a:solidFill>
                  <a:latin typeface="+mj-lt"/>
                </a:rPr>
                <a:t> </a:t>
              </a:r>
              <a:r>
                <a:rPr lang="ru-RU" b="1" spc="-50" dirty="0">
                  <a:solidFill>
                    <a:srgbClr val="002060"/>
                  </a:solidFill>
                  <a:latin typeface="+mj-lt"/>
                </a:rPr>
                <a:t>стандартам </a:t>
              </a:r>
              <a:r>
                <a:rPr lang="en-US" b="1" spc="-50" dirty="0">
                  <a:solidFill>
                    <a:srgbClr val="002060"/>
                  </a:solidFill>
                  <a:latin typeface="+mj-lt"/>
                </a:rPr>
                <a:t> </a:t>
              </a:r>
              <a:r>
                <a:rPr lang="en-US" b="1" spc="-50" dirty="0" err="1">
                  <a:solidFill>
                    <a:srgbClr val="002060"/>
                  </a:solidFill>
                  <a:latin typeface="+mj-lt"/>
                </a:rPr>
                <a:t>Worldskills</a:t>
              </a:r>
              <a:endParaRPr lang="ru-RU" b="1" spc="-50" dirty="0">
                <a:solidFill>
                  <a:srgbClr val="002060"/>
                </a:solidFill>
                <a:latin typeface="+mj-lt"/>
              </a:endParaRPr>
            </a:p>
          </p:txBody>
        </p:sp>
      </p:grp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87457" y="7620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Региональная составляющая федерального проекта </a:t>
            </a:r>
          </a:p>
          <a:p>
            <a:pPr algn="ctr"/>
            <a:r>
              <a:rPr lang="ru-RU" sz="2400" b="1" dirty="0" smtClean="0"/>
              <a:t>«Молодые профессионалы»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1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3779" y="1010089"/>
            <a:ext cx="86868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Справочная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</a:t>
            </a:r>
          </a:p>
          <a:p>
            <a:pPr indent="2667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увеличено до 24,100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(в 2018 году – 17,399 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финансовое обеспечение проведения системы чемпионатов «Молодые профессионалы» и впервые предусмотрены средства  в объеме  11 386,00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проведение системы чемпионатов по профессиональному мастерству среди инвалидов и лиц с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 «Абилимпикс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2667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получит система дуального обучения. В следующем году в неё будут вовлечены не менее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организаций (в 2018 году 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не менее 2500 студентов (сейчас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1732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 293 предприятий). 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0693" y="296182"/>
            <a:ext cx="2824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/>
              <a:t>Молодые профессионалы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311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3807537"/>
              </p:ext>
            </p:extLst>
          </p:nvPr>
        </p:nvGraphicFramePr>
        <p:xfrm>
          <a:off x="1406525" y="1529789"/>
          <a:ext cx="5207804" cy="428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187575" y="1131092"/>
            <a:ext cx="5554912" cy="369332"/>
          </a:xfrm>
          <a:prstGeom prst="rect">
            <a:avLst/>
          </a:prstGeom>
          <a:ln w="38100" cmpd="dbl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Развитие </a:t>
            </a:r>
            <a:r>
              <a:rPr lang="ru-RU" b="1" dirty="0" smtClean="0">
                <a:solidFill>
                  <a:srgbClr val="002060"/>
                </a:solidFill>
                <a:latin typeface="+mj-lt"/>
              </a:rPr>
              <a:t>системы дуального </a:t>
            </a:r>
            <a:r>
              <a:rPr lang="ru-RU" b="1" dirty="0">
                <a:solidFill>
                  <a:srgbClr val="002060"/>
                </a:solidFill>
                <a:latin typeface="+mj-lt"/>
              </a:rPr>
              <a:t>обучения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615362" y="4734737"/>
            <a:ext cx="1785688" cy="276999"/>
          </a:xfrm>
          <a:prstGeom prst="rect">
            <a:avLst/>
          </a:prstGeom>
          <a:ln w="38100" cmpd="dbl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srgbClr val="C00000"/>
                </a:solidFill>
                <a:latin typeface="+mj-lt"/>
              </a:rPr>
              <a:t>Кол-во предприятий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913687" y="2613431"/>
            <a:ext cx="2317750" cy="461962"/>
          </a:xfrm>
          <a:prstGeom prst="rect">
            <a:avLst/>
          </a:prstGeom>
          <a:ln w="38100" cmpd="dbl"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200" b="1" spc="-100" dirty="0">
                <a:solidFill>
                  <a:srgbClr val="002060"/>
                </a:solidFill>
                <a:latin typeface="+mj-lt"/>
              </a:rPr>
              <a:t>Кол-во студентов, вовлечённых в дуальное  </a:t>
            </a:r>
            <a:r>
              <a:rPr lang="ru-RU" sz="1200" b="1" spc="-100" dirty="0" smtClean="0">
                <a:solidFill>
                  <a:srgbClr val="002060"/>
                </a:solidFill>
                <a:latin typeface="+mj-lt"/>
              </a:rPr>
              <a:t>обучение</a:t>
            </a:r>
            <a:endParaRPr lang="ru-RU" sz="1200" b="1" spc="-1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87457" y="7620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Региональная составляющая федерального проекта </a:t>
            </a:r>
          </a:p>
          <a:p>
            <a:pPr algn="ctr"/>
            <a:r>
              <a:rPr lang="ru-RU" sz="2400" b="1" dirty="0" smtClean="0"/>
              <a:t>«Молодые профессионалы»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71500" y="1190626"/>
            <a:ext cx="8023225" cy="509370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C00000"/>
              </a:buClr>
              <a:buSzPct val="150000"/>
              <a:defRPr/>
            </a:pPr>
            <a:r>
              <a:rPr lang="ru-RU" alt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РЕЗУЛЬТАТ  в 2019 году:</a:t>
            </a:r>
          </a:p>
          <a:p>
            <a:pPr indent="266700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подана заявка на  участие в конкурсном отборе создание центра опережающей профессиональной подготовки</a:t>
            </a:r>
          </a:p>
          <a:p>
            <a:pPr indent="266700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организовано обучение по профессиям, входящим в ТОП-50, не менее чем в 50 учреждениях СПО (2018 г. – 39)</a:t>
            </a:r>
          </a:p>
          <a:p>
            <a:pPr indent="266700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увеличено до 42 количество учреждений СПО, реализующих дуальное обучение (2018 г. – 40), а студентов –  до 2500 чел. (2018 г. – 1732 чел.)</a:t>
            </a:r>
          </a:p>
          <a:p>
            <a:pPr indent="266700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организовано проведение государственной итоговой аттестации в виде демонстрационного экзамена по стандартам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менее чем в 19 учреждениях СПО (2018 г. – 16)</a:t>
            </a:r>
          </a:p>
          <a:p>
            <a:pPr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молодые профессионалы реализуется в профессиональными образовательными организациями во взаимодействии с предприятиями, так как знания потребностей производства, без участия предприятий в достижении требуемых образовательных результатов невозможно решение поставленных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задач. </a:t>
            </a:r>
          </a:p>
          <a:p>
            <a:pPr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разрешите передать  слово  директору  Самарского машиностроительного колледжа Александру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Тимербаевичу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Хабибулину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персоналу Завода приборных подшипников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Чечину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Андрею Викторовичу</a:t>
            </a:r>
            <a:endParaRPr lang="ru-RU" altLang="ru-RU" sz="2000" b="1" dirty="0">
              <a:solidFill>
                <a:srgbClr val="002060"/>
              </a:solidFill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endParaRPr lang="ru-RU" altLang="ru-RU" sz="1800" b="1" i="1" dirty="0" smtClean="0">
              <a:solidFill>
                <a:srgbClr val="00206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87457" y="7620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Региональная составляющая федерального проекта </a:t>
            </a:r>
          </a:p>
          <a:p>
            <a:pPr algn="ctr"/>
            <a:r>
              <a:rPr lang="ru-RU" sz="2400" b="1" dirty="0" smtClean="0"/>
              <a:t>«Молодые профессионалы»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00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71500" y="1190626"/>
            <a:ext cx="8023225" cy="287771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C00000"/>
              </a:buClr>
              <a:buSzPct val="150000"/>
              <a:defRPr/>
            </a:pPr>
            <a:r>
              <a:rPr lang="ru-RU" altLang="ru-RU" sz="1400" b="1" i="1" u="sng" dirty="0" smtClean="0">
                <a:solidFill>
                  <a:srgbClr val="002060"/>
                </a:solidFill>
              </a:rPr>
              <a:t>ОЖИДАЕМЫЙ РЕЗУЛЬТАТ  в 2019 году: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>
                <a:solidFill>
                  <a:srgbClr val="002060"/>
                </a:solidFill>
              </a:rPr>
              <a:t>п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одана заявка на  участие в конкурсном отборе создание центра опережающей профессиональной подготовки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организовано обучение по профессиям, </a:t>
            </a:r>
            <a:r>
              <a:rPr lang="ru-RU" altLang="ru-RU" sz="1400" b="1" i="1" dirty="0">
                <a:solidFill>
                  <a:srgbClr val="002060"/>
                </a:solidFill>
              </a:rPr>
              <a:t>входящим в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ТОП-50</a:t>
            </a:r>
            <a:r>
              <a:rPr lang="ru-RU" altLang="ru-RU" sz="1400" b="1" i="1" dirty="0">
                <a:solidFill>
                  <a:srgbClr val="002060"/>
                </a:solidFill>
              </a:rPr>
              <a:t>,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не </a:t>
            </a:r>
            <a:r>
              <a:rPr lang="ru-RU" altLang="ru-RU" sz="1400" b="1" i="1" dirty="0">
                <a:solidFill>
                  <a:srgbClr val="002060"/>
                </a:solidFill>
              </a:rPr>
              <a:t>менее чем в 50 учреждениях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СПО (2018 г. – 39)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увеличено </a:t>
            </a:r>
            <a:r>
              <a:rPr lang="ru-RU" altLang="ru-RU" sz="1400" b="1" i="1" dirty="0">
                <a:solidFill>
                  <a:srgbClr val="002060"/>
                </a:solidFill>
              </a:rPr>
              <a:t>до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42 количество учреждений </a:t>
            </a:r>
            <a:r>
              <a:rPr lang="ru-RU" altLang="ru-RU" sz="1400" b="1" i="1" dirty="0">
                <a:solidFill>
                  <a:srgbClr val="002060"/>
                </a:solidFill>
              </a:rPr>
              <a:t>СПО,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реализующих </a:t>
            </a:r>
            <a:r>
              <a:rPr lang="ru-RU" altLang="ru-RU" sz="1400" b="1" i="1" dirty="0">
                <a:solidFill>
                  <a:srgbClr val="002060"/>
                </a:solidFill>
              </a:rPr>
              <a:t>дуальное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обучение (2018 г. – 40), </a:t>
            </a:r>
            <a:r>
              <a:rPr lang="ru-RU" altLang="ru-RU" sz="1400" b="1" i="1" dirty="0">
                <a:solidFill>
                  <a:srgbClr val="002060"/>
                </a:solidFill>
              </a:rPr>
              <a:t>а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студентов </a:t>
            </a:r>
            <a:r>
              <a:rPr lang="ru-RU" altLang="ru-RU" sz="1400" b="1" i="1" dirty="0">
                <a:solidFill>
                  <a:srgbClr val="002060"/>
                </a:solidFill>
              </a:rPr>
              <a:t>– 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до 2500 чел. (2018 г. – 1732 чел.)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организовано </a:t>
            </a:r>
            <a:r>
              <a:rPr lang="ru-RU" altLang="ru-RU" sz="1400" b="1" i="1" dirty="0">
                <a:solidFill>
                  <a:srgbClr val="002060"/>
                </a:solidFill>
              </a:rPr>
              <a:t>проведение государственной итоговой аттестации в виде демонстрационного экзамена по стандартам </a:t>
            </a:r>
            <a:r>
              <a:rPr lang="ru-RU" altLang="ru-RU" sz="1400" b="1" i="1" dirty="0" err="1">
                <a:solidFill>
                  <a:srgbClr val="002060"/>
                </a:solidFill>
              </a:rPr>
              <a:t>WorldSkills</a:t>
            </a:r>
            <a:r>
              <a:rPr lang="ru-RU" altLang="ru-RU" sz="1400" b="1" i="1" dirty="0">
                <a:solidFill>
                  <a:srgbClr val="002060"/>
                </a:solidFill>
              </a:rPr>
              <a:t> не менее чем в 19 учреждениях СПО (2018 г. – 16)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endParaRPr lang="ru-RU" altLang="ru-RU" sz="1400" b="1" i="1" dirty="0" smtClean="0">
              <a:solidFill>
                <a:srgbClr val="00206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87457" y="7620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Региональная составляющая федерального проекта </a:t>
            </a:r>
          </a:p>
          <a:p>
            <a:pPr algn="ctr"/>
            <a:r>
              <a:rPr lang="ru-RU" sz="2400" b="1" dirty="0" smtClean="0"/>
              <a:t>«Молодые профессионалы»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71500" y="3962401"/>
            <a:ext cx="8023225" cy="247760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C00000"/>
              </a:buClr>
              <a:buSzPct val="150000"/>
              <a:defRPr/>
            </a:pPr>
            <a:r>
              <a:rPr lang="ru-RU" altLang="ru-RU" b="1" i="1" u="sng" dirty="0" smtClean="0">
                <a:solidFill>
                  <a:srgbClr val="FF0000"/>
                </a:solidFill>
              </a:rPr>
              <a:t>к 2024  году: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Создан   и функционирует  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центр опережающей профессиональной подготовки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Не менее 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50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мастерских </a:t>
            </a:r>
            <a:r>
              <a:rPr lang="ru-RU" altLang="ru-RU" sz="1400" b="1" i="1" dirty="0">
                <a:solidFill>
                  <a:srgbClr val="002060"/>
                </a:solidFill>
              </a:rPr>
              <a:t>оснащены современной материально-технической базой по одной из компетенций </a:t>
            </a:r>
            <a:endParaRPr lang="ru-RU" altLang="ru-RU" sz="1400" b="1" i="1" dirty="0" smtClean="0">
              <a:solidFill>
                <a:srgbClr val="002060"/>
              </a:solidFill>
            </a:endParaRP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Доля организаций СПО,</a:t>
            </a:r>
            <a:r>
              <a:rPr lang="ru-RU" altLang="ru-RU" sz="1400" b="1" i="1" dirty="0">
                <a:solidFill>
                  <a:srgbClr val="002060"/>
                </a:solidFill>
              </a:rPr>
              <a:t> в которых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 итоговая </a:t>
            </a:r>
            <a:r>
              <a:rPr lang="ru-RU" altLang="ru-RU" sz="1400" b="1" i="1" dirty="0">
                <a:solidFill>
                  <a:srgbClr val="002060"/>
                </a:solidFill>
              </a:rPr>
              <a:t>аттестация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проводится </a:t>
            </a:r>
            <a:r>
              <a:rPr lang="ru-RU" altLang="ru-RU" sz="1400" b="1" i="1" dirty="0">
                <a:solidFill>
                  <a:srgbClr val="002060"/>
                </a:solidFill>
              </a:rPr>
              <a:t>в форме демонстрационного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экзамена</a:t>
            </a:r>
            <a:r>
              <a:rPr lang="ru-RU" altLang="ru-RU" sz="1400" b="1" i="1" dirty="0">
                <a:solidFill>
                  <a:srgbClr val="002060"/>
                </a:solidFill>
              </a:rPr>
              <a:t>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, составляет 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не менее 50%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 В демонстрационном экзамене принимают участие 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не менее 25%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 выпускников организаций СПО</a:t>
            </a:r>
            <a:endParaRPr lang="ru-RU" altLang="ru-RU" sz="1400" b="1" i="1" dirty="0">
              <a:solidFill>
                <a:srgbClr val="002060"/>
              </a:solidFill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endParaRPr lang="ru-RU" altLang="ru-RU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8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00693" y="296182"/>
            <a:ext cx="2293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/>
              <a:t>Вступительное слово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1975" y="1088589"/>
            <a:ext cx="797735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региональных проектов, о которых говорил предыдущий докладчик могут обеспечить рост качества общего образования только при условии повышения профессиональной компетенции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пед.работников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47675"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и является целью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регионального проекта «Учитель будущего»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в,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за счёт вовлечения педагогических работников в национальную систему профессионального роста и стимулирования их к прохождению добровольной независимой оценки профессиональной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</a:t>
            </a:r>
          </a:p>
          <a:p>
            <a:pPr indent="447675" algn="just"/>
            <a:endParaRPr lang="ru-RU" sz="1600" dirty="0" smtClean="0"/>
          </a:p>
          <a:p>
            <a:pPr indent="447675" algn="just"/>
            <a:r>
              <a:rPr lang="ru-RU" sz="1600" i="1" dirty="0" smtClean="0"/>
              <a:t>На </a:t>
            </a:r>
            <a:r>
              <a:rPr lang="ru-RU" sz="1600" i="1" dirty="0"/>
              <a:t>сегодняшний день говорить именно о "системе" преждевременно. </a:t>
            </a:r>
            <a:endParaRPr lang="ru-RU" sz="1600" i="1" dirty="0" smtClean="0"/>
          </a:p>
          <a:p>
            <a:pPr indent="447675" algn="just"/>
            <a:r>
              <a:rPr lang="ru-RU" sz="1600" i="1" dirty="0" smtClean="0"/>
              <a:t>Целостная </a:t>
            </a:r>
            <a:r>
              <a:rPr lang="ru-RU" sz="1600" i="1" dirty="0"/>
              <a:t>модель НСУР ещё не представлена. </a:t>
            </a:r>
          </a:p>
          <a:p>
            <a:pPr indent="447675" algn="just"/>
            <a:r>
              <a:rPr lang="ru-RU" sz="1600" i="1" dirty="0" smtClean="0"/>
              <a:t>Концепция НСУР</a:t>
            </a:r>
          </a:p>
          <a:p>
            <a:r>
              <a:rPr lang="ru-RU" sz="1600" i="1" dirty="0" smtClean="0"/>
              <a:t>-система горизонтального учительского роста (новая номенклатура должностей: учитель, старший </a:t>
            </a:r>
            <a:r>
              <a:rPr lang="ru-RU" sz="1600" i="1" dirty="0"/>
              <a:t>учитель (учитель-методист</a:t>
            </a:r>
            <a:r>
              <a:rPr lang="ru-RU" sz="1600" i="1" dirty="0" smtClean="0"/>
              <a:t>), ведущий </a:t>
            </a:r>
            <a:r>
              <a:rPr lang="ru-RU" sz="1600" i="1" dirty="0"/>
              <a:t>учитель (учитель-наставник</a:t>
            </a:r>
            <a:r>
              <a:rPr lang="ru-RU" sz="1600" i="1" dirty="0" smtClean="0"/>
              <a:t>);</a:t>
            </a:r>
            <a:endParaRPr lang="ru-RU" sz="1600" i="1" dirty="0"/>
          </a:p>
          <a:p>
            <a:r>
              <a:rPr lang="ru-RU" sz="1600" i="1" dirty="0" smtClean="0"/>
              <a:t>-новая система аттестации на основе единых федеральных оценочных материалов (ЕФОМ);</a:t>
            </a:r>
          </a:p>
          <a:p>
            <a:r>
              <a:rPr lang="ru-RU" sz="1600" i="1" dirty="0" smtClean="0"/>
              <a:t>-</a:t>
            </a:r>
            <a:r>
              <a:rPr lang="ru-RU" sz="1600" i="1" dirty="0"/>
              <a:t>разработка программ повышения квалификации (по итогам апробации новой системы аттестации) </a:t>
            </a:r>
            <a:endParaRPr lang="ru-RU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1986305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Региональная составляющая </a:t>
            </a:r>
            <a:r>
              <a:rPr lang="ru-RU" sz="2000" b="1" dirty="0"/>
              <a:t>федерального проекта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«</a:t>
            </a:r>
            <a:r>
              <a:rPr lang="ru-RU" sz="2000" b="1" dirty="0"/>
              <a:t>Учитель будущего»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43000" y="2451491"/>
            <a:ext cx="2847975" cy="21300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Вовлечение педагогических </a:t>
            </a:r>
            <a:r>
              <a:rPr lang="ru-RU" sz="1400" b="1" dirty="0">
                <a:solidFill>
                  <a:schemeClr val="tx1"/>
                </a:solidFill>
              </a:rPr>
              <a:t>работников в национальную систему профессионального </a:t>
            </a:r>
            <a:r>
              <a:rPr lang="ru-RU" sz="1400" b="1" dirty="0" smtClean="0">
                <a:solidFill>
                  <a:schemeClr val="tx1"/>
                </a:solidFill>
              </a:rPr>
              <a:t>роста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От 0% в 2019 году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до 50% в 2024 году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92216" y="2455051"/>
            <a:ext cx="2990850" cy="20909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Прохождение педагогическими работниками  добровольной независимой оценки профессиональной квалификации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 0% в 2019 году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 до 10% в 2024 году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19174" y="1247775"/>
            <a:ext cx="6696075" cy="10382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ЦЕЛЬ: Рост </a:t>
            </a:r>
            <a:r>
              <a:rPr lang="ru-RU" dirty="0">
                <a:solidFill>
                  <a:schemeClr val="tx1"/>
                </a:solidFill>
              </a:rPr>
              <a:t>качества общего образования за счёт повышения профессиональной компетенции педагогических работников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50081" y="4899417"/>
            <a:ext cx="6665168" cy="8822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endParaRPr lang="ru-RU" sz="1400" b="1" dirty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к 2024 году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создана сеть </a:t>
            </a:r>
            <a:r>
              <a:rPr lang="ru-RU" sz="1400" b="1" dirty="0" smtClean="0">
                <a:solidFill>
                  <a:srgbClr val="FF0000"/>
                </a:solidFill>
              </a:rPr>
              <a:t>Центров непрерывного повышения профессионального мастерства педагогов и аккредитационный </a:t>
            </a:r>
            <a:r>
              <a:rPr lang="ru-RU" sz="1400" b="1" dirty="0">
                <a:solidFill>
                  <a:srgbClr val="FF0000"/>
                </a:solidFill>
              </a:rPr>
              <a:t>центр </a:t>
            </a:r>
            <a:r>
              <a:rPr lang="ru-RU" sz="1400" b="1" dirty="0" smtClean="0">
                <a:solidFill>
                  <a:srgbClr val="FF0000"/>
                </a:solidFill>
              </a:rPr>
              <a:t> системы </a:t>
            </a:r>
            <a:r>
              <a:rPr lang="ru-RU" sz="1400" b="1" dirty="0">
                <a:solidFill>
                  <a:srgbClr val="FF0000"/>
                </a:solidFill>
              </a:rPr>
              <a:t>образования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29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61975" y="1088589"/>
            <a:ext cx="79773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Основные направления деятельности в 2019 году: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/>
              <a:t>обеспечение деятельности системы повышения квалификации для работников образования на основе Именного образовательного чека с учетом профессиональных затруднений и </a:t>
            </a:r>
            <a:r>
              <a:rPr lang="ru-RU" sz="1600" dirty="0" smtClean="0"/>
              <a:t>дефицитов;</a:t>
            </a:r>
            <a:endParaRPr lang="ru-RU" sz="1600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/>
              <a:t>приведение структуры Именного образовательного чека в соответствие с приоритетными направлениями развития образования, обозначенными в национальных проектах;</a:t>
            </a:r>
          </a:p>
          <a:p>
            <a:pPr indent="447675" algn="just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и руководящих работников, реализующих основные программы основного и среднего общего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увеличен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инвариантного блока с 18 до 54 часов. Обновленная программа инвариантного блока включает три модуля: функциональная грамотность школьников, введение ФГОС СОО и цифровая образовательная среда.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конкурсов профессионального мастерства педагогов.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система конкурсов профессионального мастерства;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r>
              <a:rPr lang="ru-RU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на 2019 год</a:t>
            </a:r>
          </a:p>
          <a:p>
            <a:pPr indent="447675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Самарской области в конкурсном отборе на создание Центров непрерывного повышения профессионального мастерства педагогических работников и аккредитационных центров системы образования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47675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 для учителей, но и для каждого человека крайне важно иметь возможность в течение жизни повысить квалификацию, освоить новую компетенцию на рынке труда.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0693" y="296182"/>
            <a:ext cx="106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/>
              <a:t>СЛАЙД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51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Региональная составляющая </a:t>
            </a:r>
            <a:r>
              <a:rPr lang="ru-RU" sz="2000" b="1" dirty="0"/>
              <a:t>федерального проекта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«</a:t>
            </a:r>
            <a:r>
              <a:rPr lang="ru-RU" sz="2000" b="1" dirty="0"/>
              <a:t>Учитель будущего»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24440" y="4172297"/>
            <a:ext cx="7292015" cy="13331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Участие Самарской области в </a:t>
            </a:r>
            <a:r>
              <a:rPr lang="ru-RU" dirty="0" smtClean="0">
                <a:solidFill>
                  <a:schemeClr val="tx1"/>
                </a:solidFill>
              </a:rPr>
              <a:t>конкурсном отборе на создание Центров </a:t>
            </a:r>
            <a:r>
              <a:rPr lang="ru-RU" dirty="0">
                <a:solidFill>
                  <a:schemeClr val="tx1"/>
                </a:solidFill>
              </a:rPr>
              <a:t>непрерывного повышения профессионального мастерства педагогических работников и </a:t>
            </a:r>
            <a:r>
              <a:rPr lang="ru-RU" dirty="0" smtClean="0">
                <a:solidFill>
                  <a:schemeClr val="tx1"/>
                </a:solidFill>
              </a:rPr>
              <a:t>аккредитационных </a:t>
            </a:r>
            <a:r>
              <a:rPr lang="ru-RU" dirty="0">
                <a:solidFill>
                  <a:schemeClr val="tx1"/>
                </a:solidFill>
              </a:rPr>
              <a:t>центров системы образования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7972" y="3590910"/>
            <a:ext cx="4128704" cy="371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ЗАДАЧА НА 2019 год: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57224" y="1154787"/>
            <a:ext cx="78264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Основные направления деятельности в 2019 году: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обеспечение деятельности системы </a:t>
            </a:r>
            <a:r>
              <a:rPr lang="ru-RU" dirty="0"/>
              <a:t>повышения квалификации для работников образования на основе </a:t>
            </a:r>
            <a:r>
              <a:rPr lang="ru-RU" dirty="0" smtClean="0"/>
              <a:t>Именного образовательного чека с </a:t>
            </a:r>
            <a:r>
              <a:rPr lang="ru-RU" dirty="0"/>
              <a:t>учетом профессиональных затруднений и дефицитов;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приведение </a:t>
            </a:r>
            <a:r>
              <a:rPr lang="ru-RU" dirty="0"/>
              <a:t>структуры Именного образовательного чека</a:t>
            </a:r>
            <a:r>
              <a:rPr lang="ru-RU" dirty="0" smtClean="0"/>
              <a:t> в </a:t>
            </a:r>
            <a:r>
              <a:rPr lang="ru-RU" dirty="0"/>
              <a:t>соответствие с приоритетными направлениями развития образования, обозначенными в национальных проектах;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организация конкурсов </a:t>
            </a:r>
            <a:r>
              <a:rPr lang="ru-RU" dirty="0"/>
              <a:t>профессионального </a:t>
            </a:r>
            <a:r>
              <a:rPr lang="ru-RU" dirty="0" smtClean="0"/>
              <a:t>мастерства педагогов.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8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3779" y="1095814"/>
            <a:ext cx="86868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регионального проекта «Новые возможности для каждого» за счёт развития системы обучения по программам непрерывного образования планируется создать условия для обучения граждан в течение всей жизни и повышения качества подготовки, в том числе в результате формирования и развития конкурентной среды среди организаций, реализующих дополнительные образовательные программы и программы профессионального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обучения.</a:t>
            </a:r>
          </a:p>
          <a:p>
            <a:pPr indent="447675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Самарской области работа в данном направлении выстраивается в рамках Межведомственного комплексного плана мероприятий по увеличению доли занятого населения, прошедшего повышение квалификации и профессиональную переподготовку, в общей численности занятого населения в возрасте от 25 до 65 лет на 2016 – 2020 годы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47675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анализ квалификационных запросов предприятий и организаций Самарской области;</a:t>
            </a:r>
          </a:p>
          <a:p>
            <a:pPr indent="447675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 перечень актуальных и востребованных работодателями компетенций специалистов;</a:t>
            </a:r>
          </a:p>
          <a:p>
            <a:pPr indent="447675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непрерывного обновления компетенций занятого в экономике региона населения образовательными организациями разрабатываются образовательные программы адаптированные под разные категории населения, «короткие» программы;</a:t>
            </a:r>
          </a:p>
          <a:p>
            <a:pPr indent="447675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организована работа по ПК руководителей и педагогов профессиональных образовательных организаций по проектированию и реализации программ опережающего обучения. </a:t>
            </a:r>
          </a:p>
          <a:p>
            <a:pPr lvl="0" indent="266700" algn="just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в  этом году в целях апробации механизмов создания ЦОПП Самарская область примет участие в пилотном проекте Союза «Агентство развития профессиональных сообществ и рабочих кадров «Молодые профессионалы (Ворлдскиллс Россия)».</a:t>
            </a:r>
          </a:p>
          <a:p>
            <a:pPr lvl="0" indent="266700" algn="just"/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Пилотная апробация предполагает разработку концепции и базовой модели ЦОПП на уровне, соответствующем стандартам Ворлдскиллс; дорожной карты по созданию ЦОПП и т.д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5215" y="315310"/>
            <a:ext cx="6053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Новые </a:t>
            </a:r>
            <a:r>
              <a:rPr lang="ru-RU" b="1" u="sng" dirty="0" smtClean="0"/>
              <a:t>возможности для </a:t>
            </a:r>
            <a:r>
              <a:rPr lang="ru-RU" b="1" u="sng" dirty="0"/>
              <a:t>каждого</a:t>
            </a:r>
          </a:p>
        </p:txBody>
      </p:sp>
    </p:spTree>
    <p:extLst>
      <p:ext uri="{BB962C8B-B14F-4D97-AF65-F5344CB8AC3E}">
        <p14:creationId xmlns:p14="http://schemas.microsoft.com/office/powerpoint/2010/main" val="3552354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26782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800" b="1" dirty="0"/>
              <a:t>Региональная составляющая федерального проекта </a:t>
            </a:r>
          </a:p>
          <a:p>
            <a:pPr algn="ctr"/>
            <a:r>
              <a:rPr lang="ru-RU" sz="1800" b="1" dirty="0" smtClean="0"/>
              <a:t>«Новые </a:t>
            </a:r>
            <a:r>
              <a:rPr lang="ru-RU" sz="1800" b="1" dirty="0"/>
              <a:t>возможности </a:t>
            </a:r>
            <a:r>
              <a:rPr lang="ru-RU" sz="1800" b="1" dirty="0" smtClean="0"/>
              <a:t>для каждого</a:t>
            </a:r>
            <a:r>
              <a:rPr lang="ru-RU" sz="2000" b="1" dirty="0" smtClean="0"/>
              <a:t>»</a:t>
            </a:r>
            <a:endParaRPr lang="ru-RU" sz="2000" b="1" dirty="0"/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095377"/>
            <a:ext cx="6153150" cy="10287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ЦЕЛЬ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dirty="0">
                <a:solidFill>
                  <a:schemeClr val="tx1"/>
                </a:solidFill>
              </a:rPr>
              <a:t>Создание условий для </a:t>
            </a:r>
            <a:r>
              <a:rPr lang="ru-RU" dirty="0" smtClean="0">
                <a:solidFill>
                  <a:schemeClr val="tx1"/>
                </a:solidFill>
              </a:rPr>
              <a:t>профессионального обучения </a:t>
            </a:r>
            <a:r>
              <a:rPr lang="ru-RU" dirty="0">
                <a:solidFill>
                  <a:schemeClr val="tx1"/>
                </a:solidFill>
              </a:rPr>
              <a:t>граждан в течение всей </a:t>
            </a:r>
            <a:r>
              <a:rPr lang="ru-RU" dirty="0" smtClean="0">
                <a:solidFill>
                  <a:schemeClr val="tx1"/>
                </a:solidFill>
              </a:rPr>
              <a:t>жизни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10847" y="2271705"/>
            <a:ext cx="4128704" cy="371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ЗАДАЧА НА 2019 год: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5325" y="2724498"/>
            <a:ext cx="7693099" cy="15141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" algn="just">
              <a:lnSpc>
                <a:spcPts val="1800"/>
              </a:lnSpc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Обеспечить обучение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не менее </a:t>
            </a:r>
            <a:r>
              <a:rPr lang="ru-RU" sz="1600" b="1" dirty="0">
                <a:solidFill>
                  <a:schemeClr val="tx1"/>
                </a:solidFill>
                <a:latin typeface="Times New Roman"/>
                <a:ea typeface="Times New Roman"/>
              </a:rPr>
              <a:t>290 тыс. </a:t>
            </a: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жителей Самарской области по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программам непрерывного образования (дополнительным образовательным программам и программам профессионального обучения) в образовательных организациях высшего образования, среднего профессионального образования, дополнительного профессионального </a:t>
            </a: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образования</a:t>
            </a:r>
            <a:endParaRPr lang="ru-RU" sz="1600" b="1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5324" y="4386436"/>
            <a:ext cx="7693099" cy="2161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" algn="just">
              <a:lnSpc>
                <a:spcPts val="1800"/>
              </a:lnSpc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Основные направления деятельности в 2019 году:</a:t>
            </a:r>
            <a:endParaRPr lang="ru-RU" sz="16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357505" indent="-285750" algn="just">
              <a:lnSpc>
                <a:spcPts val="18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анализ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квалификационных запросов предприятий и организаций Самарской области;</a:t>
            </a:r>
          </a:p>
          <a:p>
            <a:pPr marL="357505" indent="-285750" algn="just">
              <a:lnSpc>
                <a:spcPts val="18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формирование перечня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актуальных и востребованных работодателями компетенций специалистов;</a:t>
            </a:r>
          </a:p>
          <a:p>
            <a:pPr marL="357505" indent="-285750" algn="just">
              <a:lnSpc>
                <a:spcPts val="18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разработка образовательными организациями образовательных программ, адаптированных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под разные категории населения, «</a:t>
            </a: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коротких» программ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357505" indent="-285750" algn="just">
              <a:lnSpc>
                <a:spcPts val="18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заключение соглашения о пилотной апробации механизмов создания центра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опережающей профессиональной подготовки </a:t>
            </a:r>
          </a:p>
        </p:txBody>
      </p:sp>
    </p:spTree>
    <p:extLst>
      <p:ext uri="{BB962C8B-B14F-4D97-AF65-F5344CB8AC3E}">
        <p14:creationId xmlns:p14="http://schemas.microsoft.com/office/powerpoint/2010/main" val="5739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3779" y="1095814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</a:p>
          <a:p>
            <a:pPr indent="447675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Созданы условия для обеспечения мобильности и конкурентоспособности жителей Самарской области на рынке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5215" y="315310"/>
            <a:ext cx="6053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Новые </a:t>
            </a:r>
            <a:r>
              <a:rPr lang="ru-RU" b="1" u="sng" dirty="0" smtClean="0"/>
              <a:t>возможности для </a:t>
            </a:r>
            <a:r>
              <a:rPr lang="ru-RU" b="1" u="sng" dirty="0"/>
              <a:t>каждого</a:t>
            </a:r>
          </a:p>
        </p:txBody>
      </p:sp>
    </p:spTree>
    <p:extLst>
      <p:ext uri="{BB962C8B-B14F-4D97-AF65-F5344CB8AC3E}">
        <p14:creationId xmlns:p14="http://schemas.microsoft.com/office/powerpoint/2010/main" val="2648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26782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800" b="1" dirty="0"/>
              <a:t>Региональная составляющая федерального проекта </a:t>
            </a:r>
          </a:p>
          <a:p>
            <a:pPr algn="ctr"/>
            <a:r>
              <a:rPr lang="ru-RU" sz="1800" b="1" dirty="0" smtClean="0"/>
              <a:t>«Новые </a:t>
            </a:r>
            <a:r>
              <a:rPr lang="ru-RU" sz="1800" b="1" dirty="0"/>
              <a:t>возможности </a:t>
            </a:r>
            <a:r>
              <a:rPr lang="ru-RU" sz="1800" b="1" dirty="0" smtClean="0"/>
              <a:t>для каждого</a:t>
            </a:r>
            <a:r>
              <a:rPr lang="ru-RU" sz="2000" b="1" dirty="0" smtClean="0"/>
              <a:t>»</a:t>
            </a:r>
            <a:endParaRPr lang="ru-RU" sz="2000" b="1" dirty="0"/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0075" y="3899975"/>
            <a:ext cx="7693099" cy="1076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" algn="just">
              <a:lnSpc>
                <a:spcPts val="1800"/>
              </a:lnSpc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ОЖИДАЕМЫЙ РЕЗУЛЬТАТ</a:t>
            </a: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</a:p>
          <a:p>
            <a:pPr marL="71755" algn="just">
              <a:lnSpc>
                <a:spcPts val="1800"/>
              </a:lnSpc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Повышение мобильности и конкурентоспособности жителей Самарской области на рынке труда</a:t>
            </a:r>
            <a:endParaRPr lang="ru-RU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0563" y="1603768"/>
            <a:ext cx="7252122" cy="1962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 2024 году 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 не менее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жителей Самарской области по программам непрерывного образования (дополнительным образовательным программам и программам профессионального обучения) в образовательных организациях высшего образования, среднего профессионального образования, дополнительного профессионального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4140</TotalTime>
  <Words>1772</Words>
  <Application>Microsoft Office PowerPoint</Application>
  <PresentationFormat>Экран (4:3)</PresentationFormat>
  <Paragraphs>169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Основные задачи и перспективы реализации в Самарской области региональных проектов «Молодые профессионалы», «Учитель будущего», «Новые возможности каждого».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регионального проекта основных параметров реализации национального проекта «Образование» в /наименование субъекта РФ/</dc:title>
  <dc:creator>user</dc:creator>
  <cp:lastModifiedBy>Пользователь</cp:lastModifiedBy>
  <cp:revision>305</cp:revision>
  <cp:lastPrinted>2019-04-04T05:33:27Z</cp:lastPrinted>
  <dcterms:created xsi:type="dcterms:W3CDTF">2018-11-16T09:12:54Z</dcterms:created>
  <dcterms:modified xsi:type="dcterms:W3CDTF">2019-04-04T05:37:37Z</dcterms:modified>
</cp:coreProperties>
</file>