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735750" cy="9866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959A344A-080A-4480-B975-229BFC286EB2}" styleName="Table_0"/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14761" y="0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901699" y="739775"/>
            <a:ext cx="4932362" cy="37004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bg>
      <p:bgPr>
        <a:solidFill>
          <a:srgbClr val="FFFFFF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/>
        </p:nvSpPr>
        <p:spPr>
          <a:xfrm>
            <a:off x="3814761" y="9371012"/>
            <a:ext cx="2919412" cy="493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97" name="Shape 197"/>
          <p:cNvSpPr/>
          <p:nvPr>
            <p:ph idx="2" type="sldImg"/>
          </p:nvPr>
        </p:nvSpPr>
        <p:spPr>
          <a:xfrm>
            <a:off x="903286" y="750886"/>
            <a:ext cx="4929187" cy="36988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673099" y="4686300"/>
            <a:ext cx="5389562" cy="44402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Пустой слайд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Заголовок раздела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1" sz="4000" cap="none"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/>
            </a:lvl1pPr>
            <a:lvl2pPr indent="0" lvl="1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/>
            </a:lvl2pPr>
            <a:lvl3pPr indent="0" lvl="2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/>
            </a:lvl3pPr>
            <a:lvl4pPr indent="0" lvl="3" marL="1371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4pPr>
            <a:lvl5pPr indent="0" lvl="4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5pPr>
            <a:lvl6pPr indent="0" lvl="5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6pPr>
            <a:lvl7pPr indent="0" lvl="6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7pPr>
            <a:lvl8pPr indent="0" lvl="7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8pPr>
            <a:lvl9pPr indent="0" lvl="8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Заголовок и объект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57200" y="1600199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1pPr>
            <a:lvl2pPr indent="-171450" lvl="1" marL="7429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2pPr>
            <a:lvl3pPr indent="-114300" lvl="2" marL="1143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3pPr>
            <a:lvl4pPr indent="-114300" lvl="3" marL="1600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4pPr>
            <a:lvl5pPr indent="-114300" lvl="4" marL="2057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5pPr>
            <a:lvl6pPr indent="-114300" lvl="5" marL="2514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6pPr>
            <a:lvl7pPr indent="-114300" lvl="6" marL="2971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7pPr>
            <a:lvl8pPr indent="-114300" lvl="7" marL="3429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8pPr>
            <a:lvl9pPr indent="-114300" lvl="8" marL="3886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Титульный слайд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lvl="1" marL="45720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lvl="2" marL="9144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indent="0" lvl="3" marL="13716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lvl="4" marL="18288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lvl="5" marL="22860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indent="0" lvl="6" marL="27432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indent="0" lvl="7" marL="32004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indent="0" lvl="8" marL="36576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AndObj">
  <p:cSld name="Заголовок, текст и объект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1pPr>
            <a:lvl2pPr indent="-171450" lvl="1" marL="7429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2pPr>
            <a:lvl3pPr indent="-114300" lvl="2" marL="1143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3pPr>
            <a:lvl4pPr indent="-114300" lvl="3" marL="1600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4pPr>
            <a:lvl5pPr indent="-114300" lvl="4" marL="2057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5pPr>
            <a:lvl6pPr indent="-114300" lvl="5" marL="2514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6pPr>
            <a:lvl7pPr indent="-114300" lvl="6" marL="2971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7pPr>
            <a:lvl8pPr indent="-114300" lvl="7" marL="3429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8pPr>
            <a:lvl9pPr indent="-114300" lvl="8" marL="3886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1pPr>
            <a:lvl2pPr indent="-171450" lvl="1" marL="7429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2pPr>
            <a:lvl3pPr indent="-114300" lvl="2" marL="1143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3pPr>
            <a:lvl4pPr indent="-114300" lvl="3" marL="1600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4pPr>
            <a:lvl5pPr indent="-114300" lvl="4" marL="2057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5pPr>
            <a:lvl6pPr indent="-114300" lvl="5" marL="2514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6pPr>
            <a:lvl7pPr indent="-114300" lvl="6" marL="2971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7pPr>
            <a:lvl8pPr indent="-114300" lvl="7" marL="3429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8pPr>
            <a:lvl9pPr indent="-114300" lvl="8" marL="3886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Вертикальный заголовок и текст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 rot="5400000">
            <a:off x="541337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1pPr>
            <a:lvl2pPr indent="-171450" lvl="1" marL="7429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2pPr>
            <a:lvl3pPr indent="-114300" lvl="2" marL="1143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3pPr>
            <a:lvl4pPr indent="-114300" lvl="3" marL="1600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4pPr>
            <a:lvl5pPr indent="-114300" lvl="4" marL="2057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5pPr>
            <a:lvl6pPr indent="-114300" lvl="5" marL="2514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6pPr>
            <a:lvl7pPr indent="-114300" lvl="6" marL="2971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7pPr>
            <a:lvl8pPr indent="-114300" lvl="7" marL="3429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8pPr>
            <a:lvl9pPr indent="-114300" lvl="8" marL="3886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Заголовок и вертикальный текст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1pPr>
            <a:lvl2pPr indent="-171450" lvl="1" marL="7429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2pPr>
            <a:lvl3pPr indent="-114300" lvl="2" marL="1143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3pPr>
            <a:lvl4pPr indent="-114300" lvl="3" marL="1600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4pPr>
            <a:lvl5pPr indent="-114300" lvl="4" marL="2057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5pPr>
            <a:lvl6pPr indent="-114300" lvl="5" marL="2514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6pPr>
            <a:lvl7pPr indent="-114300" lvl="6" marL="2971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7pPr>
            <a:lvl8pPr indent="-114300" lvl="7" marL="3429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8pPr>
            <a:lvl9pPr indent="-114300" lvl="8" marL="3886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Рисунок с подписью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1" sz="2000"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0" name="Shape 4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1792288" y="5367337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1pPr>
            <a:lvl2pPr indent="0" lvl="1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/>
            </a:lvl2pPr>
            <a:lvl3pPr indent="0" lvl="2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/>
            </a:lvl3pPr>
            <a:lvl4pPr indent="0" lvl="3" marL="1371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4pPr>
            <a:lvl5pPr indent="0" lvl="4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5pPr>
            <a:lvl6pPr indent="0" lvl="5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6pPr>
            <a:lvl7pPr indent="0" lvl="6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7pPr>
            <a:lvl8pPr indent="0" lvl="7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8pPr>
            <a:lvl9pPr indent="0" lvl="8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Объект с подписью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1" sz="2000"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3200"/>
            </a:lvl1pPr>
            <a:lvl2pPr indent="-107950" lvl="1" marL="74295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800"/>
            </a:lvl2pPr>
            <a:lvl3pPr indent="-76200" lvl="2" marL="1143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400"/>
            </a:lvl3pPr>
            <a:lvl4pPr indent="-101600" lvl="3" marL="1600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4pPr>
            <a:lvl5pPr indent="-101600" lvl="4" marL="2057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5pPr>
            <a:lvl6pPr indent="-101600" lvl="5" marL="2514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6pPr>
            <a:lvl7pPr indent="-101600" lvl="6" marL="2971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7pPr>
            <a:lvl8pPr indent="-101600" lvl="7" marL="3429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8pPr>
            <a:lvl9pPr indent="-101600" lvl="8" marL="3886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/>
            </a:lvl1pPr>
            <a:lvl2pPr indent="0" lvl="1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/>
            </a:lvl2pPr>
            <a:lvl3pPr indent="0" lvl="2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/>
            </a:lvl3pPr>
            <a:lvl4pPr indent="0" lvl="3" marL="1371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4pPr>
            <a:lvl5pPr indent="0" lvl="4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5pPr>
            <a:lvl6pPr indent="0" lvl="5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6pPr>
            <a:lvl7pPr indent="0" lvl="6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7pPr>
            <a:lvl8pPr indent="0" lvl="7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8pPr>
            <a:lvl9pPr indent="0" lvl="8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Только заголовок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Сравнение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57200" y="1535112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2400"/>
            </a:lvl1pPr>
            <a:lvl2pPr indent="0" lvl="1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2000"/>
            </a:lvl2pPr>
            <a:lvl3pPr indent="0" lvl="2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800"/>
            </a:lvl3pPr>
            <a:lvl4pPr indent="0" lvl="3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4pPr>
            <a:lvl5pPr indent="0" lvl="4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5pPr>
            <a:lvl6pPr indent="0" lvl="5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6pPr>
            <a:lvl7pPr indent="0" lvl="6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7pPr>
            <a:lvl8pPr indent="0" lvl="7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8pPr>
            <a:lvl9pPr indent="0" lvl="8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400"/>
            </a:lvl1pPr>
            <a:lvl2pPr indent="-158750" lvl="1" marL="74295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2pPr>
            <a:lvl3pPr indent="-114300" lvl="2" marL="1143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3pPr>
            <a:lvl4pPr indent="-127000" lvl="3" marL="160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4pPr>
            <a:lvl5pPr indent="-127000" lvl="4" marL="2057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5pPr>
            <a:lvl6pPr indent="-127000" lvl="5" marL="2514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6pPr>
            <a:lvl7pPr indent="-127000" lvl="6" marL="2971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7pPr>
            <a:lvl8pPr indent="-127000" lvl="7" marL="3429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8pPr>
            <a:lvl9pPr indent="-127000" lvl="8" marL="3886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9pPr>
          </a:lstStyle>
          <a:p/>
        </p:txBody>
      </p:sp>
      <p:sp>
        <p:nvSpPr>
          <p:cNvPr id="61" name="Shape 61"/>
          <p:cNvSpPr txBox="1"/>
          <p:nvPr>
            <p:ph idx="3" type="body"/>
          </p:nvPr>
        </p:nvSpPr>
        <p:spPr>
          <a:xfrm>
            <a:off x="4645025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2400"/>
            </a:lvl1pPr>
            <a:lvl2pPr indent="0" lvl="1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2000"/>
            </a:lvl2pPr>
            <a:lvl3pPr indent="0" lvl="2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800"/>
            </a:lvl3pPr>
            <a:lvl4pPr indent="0" lvl="3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4pPr>
            <a:lvl5pPr indent="0" lvl="4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5pPr>
            <a:lvl6pPr indent="0" lvl="5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6pPr>
            <a:lvl7pPr indent="0" lvl="6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7pPr>
            <a:lvl8pPr indent="0" lvl="7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8pPr>
            <a:lvl9pPr indent="0" lvl="8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sz="1600"/>
            </a:lvl9pPr>
          </a:lstStyle>
          <a:p/>
        </p:txBody>
      </p:sp>
      <p:sp>
        <p:nvSpPr>
          <p:cNvPr id="62" name="Shape 6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400"/>
            </a:lvl1pPr>
            <a:lvl2pPr indent="-158750" lvl="1" marL="74295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2pPr>
            <a:lvl3pPr indent="-114300" lvl="2" marL="1143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3pPr>
            <a:lvl4pPr indent="-127000" lvl="3" marL="160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4pPr>
            <a:lvl5pPr indent="-127000" lvl="4" marL="2057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5pPr>
            <a:lvl6pPr indent="-127000" lvl="5" marL="2514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6pPr>
            <a:lvl7pPr indent="-127000" lvl="6" marL="2971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7pPr>
            <a:lvl8pPr indent="-127000" lvl="7" marL="3429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8pPr>
            <a:lvl9pPr indent="-127000" lvl="8" marL="3886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600"/>
            </a:lvl9pPr>
          </a:lstStyle>
          <a:p/>
        </p:txBody>
      </p:sp>
      <p:sp>
        <p:nvSpPr>
          <p:cNvPr id="63" name="Shape 6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Два объекта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45720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91440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137160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182880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800"/>
            </a:lvl1pPr>
            <a:lvl2pPr indent="-133350" lvl="1" marL="74295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400"/>
            </a:lvl2pPr>
            <a:lvl3pPr indent="-101600" lvl="2" marL="1143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3pPr>
            <a:lvl4pPr indent="-114300" lvl="3" marL="1600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4pPr>
            <a:lvl5pPr indent="-114300" lvl="4" marL="2057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5pPr>
            <a:lvl6pPr indent="-114300" lvl="5" marL="2514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6pPr>
            <a:lvl7pPr indent="-114300" lvl="6" marL="2971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7pPr>
            <a:lvl8pPr indent="-114300" lvl="7" marL="3429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8pPr>
            <a:lvl9pPr indent="-114300" lvl="8" marL="3886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800"/>
            </a:lvl1pPr>
            <a:lvl2pPr indent="-133350" lvl="1" marL="74295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400"/>
            </a:lvl2pPr>
            <a:lvl3pPr indent="-101600" lvl="2" marL="1143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2000"/>
            </a:lvl3pPr>
            <a:lvl4pPr indent="-114300" lvl="3" marL="1600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4pPr>
            <a:lvl5pPr indent="-114300" lvl="4" marL="2057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5pPr>
            <a:lvl6pPr indent="-114300" lvl="5" marL="2514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6pPr>
            <a:lvl7pPr indent="-114300" lvl="6" marL="2971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7pPr>
            <a:lvl8pPr indent="-114300" lvl="7" marL="3429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8pPr>
            <a:lvl9pPr indent="-114300" lvl="8" marL="3886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4572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6400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69999">
              <a:srgbClr val="C4D6EB"/>
            </a:gs>
            <a:gs pos="100000">
              <a:srgbClr val="FFEBFA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199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sp>
        <p:nvSpPr>
          <p:cNvPr id="97" name="Shape 97"/>
          <p:cNvSpPr txBox="1"/>
          <p:nvPr>
            <p:ph idx="4294967295" type="subTitle"/>
          </p:nvPr>
        </p:nvSpPr>
        <p:spPr>
          <a:xfrm>
            <a:off x="0" y="4076700"/>
            <a:ext cx="4530725" cy="15128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Управление профессиональными рисками</a:t>
            </a:r>
          </a:p>
        </p:txBody>
      </p:sp>
      <p:pic>
        <p:nvPicPr>
          <p:cNvPr descr="http://im0-tub-ru.yandex.net/i?id=6aa708a7859a4ad34e05567c41640c67-106-144&amp;n=21" id="98" name="Shape 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Shape 99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00" name="Shape 100"/>
          <p:cNvSpPr txBox="1"/>
          <p:nvPr/>
        </p:nvSpPr>
        <p:spPr>
          <a:xfrm>
            <a:off x="1979612" y="1844675"/>
            <a:ext cx="2305049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Область применения: 	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979612" y="2649537"/>
            <a:ext cx="2808287" cy="923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Нормативно-правовое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регулирование: </a:t>
            </a:r>
            <a:r>
              <a:rPr b="0" i="0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4427537" y="2706686"/>
            <a:ext cx="4465637" cy="415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Приказ Минтруда России от 19 августа 2016 г. № 438н «Об утверждении типового положения о системе управления охраной труда»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Рекомендации по созданию и функционированию системы управления охраной труда и обеспечением безопасности образовательного процесса в образовательных организациях, осуществляющих образовательную деятельность (письмо Министерства образования и науки РФ от 25.08.2015г. № 12-1077)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Межгосударственный стандарт ГОСТ 12.0.230-2007 «Система стандартов безопасности труда. Системы управления охраной труда. Общие требования»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Национальный стандарт РФ ГОСТ Р 12.0.007-2009 «Система стандартов безопасности труда. Система управления охраной труда в организации. Общие требования по разработке, применению, оценке и совершенствованию»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ГОСТ 12.0.230.1-2015 «Система стандартов безопасности труда. Системы управления охраной труда. Руководство по применению ГОСТ 12.0.230-2007»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«ГОСТ Р 51901.21-2012. Национальный стандарт Российской Федерации. Менеджмент риска. Реестр риска. Общие положения»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ГОСТ Р 58771-2019 «Менеджмент риска. Технологии оценки риска»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427537" y="1844675"/>
            <a:ext cx="3816349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система управления охраной труда и обеспечением безопасности образовательного процесса (СУОТ)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211" name="Shape 2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2" name="Shape 212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213" name="Shape 213"/>
          <p:cNvSpPr txBox="1"/>
          <p:nvPr/>
        </p:nvSpPr>
        <p:spPr>
          <a:xfrm>
            <a:off x="107950" y="3644900"/>
            <a:ext cx="8604250" cy="5762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Shape 111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pic>
        <p:nvPicPr>
          <p:cNvPr id="112" name="Shape 1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950" y="44450"/>
            <a:ext cx="8856662" cy="681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119" name="Shape 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0" name="Shape 120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21" name="Shape 121"/>
          <p:cNvSpPr txBox="1"/>
          <p:nvPr/>
        </p:nvSpPr>
        <p:spPr>
          <a:xfrm>
            <a:off x="323850" y="2781300"/>
            <a:ext cx="3240086" cy="892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Список локальных нормативных актов:</a:t>
            </a:r>
            <a:r>
              <a:rPr b="0" i="0" lang="ru-RU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2627311" y="2924175"/>
            <a:ext cx="6048375" cy="3970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Приказ об утверждении Положения об управлении профессиональными рисками </a:t>
            </a:r>
          </a:p>
          <a:p>
            <a:pPr indent="-228600" lvl="1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Процедура управления профессиональными рисками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Порядок идентификации опасностей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Порядок оценки рисков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Порядок принятия мер по исключению или снижению уровня рисков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Порядок оценки эффективности принятых мер </a:t>
            </a:r>
          </a:p>
          <a:p>
            <a:pPr indent="-228600" lvl="1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Форма реестра опасностей</a:t>
            </a:r>
          </a:p>
          <a:p>
            <a:pPr indent="-228600" lvl="1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Форма оценки рисков в соответствии с выбранной методикой</a:t>
            </a:r>
          </a:p>
          <a:p>
            <a:pPr indent="-228600" lvl="1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Форма перечня выявленных профессиональных рисков и мер по исключению или снижению их уровня.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Приказы о назначении ответственных:</a:t>
            </a:r>
          </a:p>
          <a:p>
            <a:pPr indent="-228600" lvl="1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реализацию процедуры управления профессиональными рисками</a:t>
            </a:r>
          </a:p>
          <a:p>
            <a:pPr indent="-228600" lvl="1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организацию процесса идентификации опасностей</a:t>
            </a:r>
          </a:p>
          <a:p>
            <a:pPr indent="-228600" lvl="1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оформление перечня профессиональных рисков и его хранение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1" i="1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Внесение ссылок на Положение и функционала ответственных лиц в действующие документы по СУОТ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1" i="1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Внесение дополнений в План организационно-технических мероприятий по улучшению условий и охраны труда.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22225" y="1844675"/>
            <a:ext cx="8605837" cy="57626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Актуализация документации СУОТ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130" name="Shape 1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1" name="Shape 131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32" name="Shape 132"/>
          <p:cNvSpPr txBox="1"/>
          <p:nvPr/>
        </p:nvSpPr>
        <p:spPr>
          <a:xfrm>
            <a:off x="22225" y="1844675"/>
            <a:ext cx="6205537" cy="9366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Процедура управления профессиональными рисками</a:t>
            </a:r>
          </a:p>
        </p:txBody>
      </p:sp>
      <p:sp>
        <p:nvSpPr>
          <p:cNvPr id="133" name="Shape 133"/>
          <p:cNvSpPr/>
          <p:nvPr/>
        </p:nvSpPr>
        <p:spPr>
          <a:xfrm>
            <a:off x="6084887" y="1844675"/>
            <a:ext cx="2808287" cy="863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3B3B3B"/>
              </a:gs>
              <a:gs pos="50000">
                <a:srgbClr val="808080"/>
              </a:gs>
              <a:gs pos="100000">
                <a:srgbClr val="3B3B3B"/>
              </a:gs>
            </a:gsLst>
            <a:lin ang="2700000" scaled="0"/>
          </a:gra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1 этап</a:t>
            </a: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Идентификация опасностей</a:t>
            </a: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ru-RU" sz="1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323850" y="4581525"/>
            <a:ext cx="3455987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Где проявляется опасность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Что является причиной опасности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Кто подвержен опасности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4284662" y="4727575"/>
            <a:ext cx="4535487" cy="862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каких ситуациях работники и обучающиеся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могут подвергнуться опасности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2627311" y="5445125"/>
            <a:ext cx="2736849" cy="431800"/>
          </a:xfrm>
          <a:prstGeom prst="downArrow">
            <a:avLst>
              <a:gd fmla="val 10800" name="adj1"/>
              <a:gd fmla="val 50000" name="adj2"/>
            </a:avLst>
          </a:prstGeom>
          <a:solidFill>
            <a:srgbClr val="FFC000"/>
          </a:solidFill>
          <a:ln cap="flat" cmpd="sng" w="25400">
            <a:solidFill>
              <a:srgbClr val="89A4A7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3706812" y="4578350"/>
            <a:ext cx="6096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5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?</a:t>
            </a:r>
          </a:p>
        </p:txBody>
      </p:sp>
      <p:sp>
        <p:nvSpPr>
          <p:cNvPr id="138" name="Shape 138"/>
          <p:cNvSpPr/>
          <p:nvPr/>
        </p:nvSpPr>
        <p:spPr>
          <a:xfrm>
            <a:off x="2266950" y="5876925"/>
            <a:ext cx="36830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РЕЕСТР ОПАСНОСТЕЙ</a:t>
            </a:r>
          </a:p>
        </p:txBody>
      </p:sp>
      <p:sp>
        <p:nvSpPr>
          <p:cNvPr id="139" name="Shape 139"/>
          <p:cNvSpPr/>
          <p:nvPr/>
        </p:nvSpPr>
        <p:spPr>
          <a:xfrm>
            <a:off x="1116012" y="4005262"/>
            <a:ext cx="6448424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Контрольный обход, опрос, наблюдение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2627311" y="3573461"/>
            <a:ext cx="2952749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Комиссия по охране труда</a:t>
            </a:r>
          </a:p>
        </p:txBody>
      </p:sp>
      <p:sp>
        <p:nvSpPr>
          <p:cNvPr id="141" name="Shape 141"/>
          <p:cNvSpPr/>
          <p:nvPr/>
        </p:nvSpPr>
        <p:spPr>
          <a:xfrm>
            <a:off x="639762" y="2998787"/>
            <a:ext cx="7407275" cy="457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Описание порядка идентификации опасностей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148" name="Shape 1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9" name="Shape 149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50" name="Shape 150"/>
          <p:cNvSpPr txBox="1"/>
          <p:nvPr/>
        </p:nvSpPr>
        <p:spPr>
          <a:xfrm>
            <a:off x="22225" y="1844675"/>
            <a:ext cx="8605837" cy="57626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Матрица последствий и вероятностей (тепловая карта)</a:t>
            </a:r>
          </a:p>
        </p:txBody>
      </p:sp>
      <p:graphicFrame>
        <p:nvGraphicFramePr>
          <p:cNvPr id="151" name="Shape 151"/>
          <p:cNvGraphicFramePr/>
          <p:nvPr/>
        </p:nvGraphicFramePr>
        <p:xfrm>
          <a:off x="1476375" y="2781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{959A344A-080A-4480-B975-229BFC286EB2}</a:tableStyleId>
              </a:tblPr>
              <a:tblGrid>
                <a:gridCol w="1312850"/>
                <a:gridCol w="1235075"/>
                <a:gridCol w="1390650"/>
                <a:gridCol w="1389050"/>
              </a:tblGrid>
              <a:tr h="917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ru-RU" sz="16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Серьезная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умеренный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 i="0" sz="11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 i="0" sz="11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значительный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 i="0" sz="11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1" i="0" sz="11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ru-RU" sz="11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недопустимый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00000"/>
                    </a:solidFill>
                  </a:tcPr>
                </a:tc>
              </a:tr>
              <a:tr h="919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Умеренная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малый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умеренный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значительный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0000"/>
                    </a:solidFill>
                  </a:tcPr>
                </a:tc>
              </a:tr>
              <a:tr h="917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0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Незначительная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малозначимый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малый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умеренный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i="0" sz="110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C000"/>
                    </a:solidFill>
                  </a:tcPr>
                </a:tc>
              </a:tr>
              <a:tr h="917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1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Низкая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i="0" lang="ru-RU" sz="140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Средняя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ru-RU" sz="20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Высокая</a:t>
                      </a:r>
                    </a:p>
                  </a:txBody>
                  <a:tcPr marT="45725" marB="457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152" name="Shape 152"/>
          <p:cNvSpPr txBox="1"/>
          <p:nvPr/>
        </p:nvSpPr>
        <p:spPr>
          <a:xfrm rot="-5400000">
            <a:off x="-649287" y="3754437"/>
            <a:ext cx="3887787" cy="646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Тяжесть последствий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 txBox="1"/>
          <p:nvPr/>
        </p:nvSpPr>
        <p:spPr>
          <a:xfrm>
            <a:off x="1476375" y="6534150"/>
            <a:ext cx="511175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Вероятность наступления опасной ситуации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160" name="Shape 1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Shape 161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62" name="Shape 162"/>
          <p:cNvSpPr txBox="1"/>
          <p:nvPr/>
        </p:nvSpPr>
        <p:spPr>
          <a:xfrm>
            <a:off x="22225" y="1844675"/>
            <a:ext cx="6205537" cy="9366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Процедура управления профессиональными рисками</a:t>
            </a:r>
          </a:p>
        </p:txBody>
      </p:sp>
      <p:sp>
        <p:nvSpPr>
          <p:cNvPr id="163" name="Shape 163"/>
          <p:cNvSpPr/>
          <p:nvPr/>
        </p:nvSpPr>
        <p:spPr>
          <a:xfrm>
            <a:off x="6084887" y="1844675"/>
            <a:ext cx="2808287" cy="863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3B3B3B"/>
              </a:gs>
              <a:gs pos="50000">
                <a:srgbClr val="808080"/>
              </a:gs>
              <a:gs pos="100000">
                <a:srgbClr val="3B3B3B"/>
              </a:gs>
            </a:gsLst>
            <a:lin ang="2700000" scaled="0"/>
          </a:gra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2 этап</a:t>
            </a: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Оценка рисков</a:t>
            </a: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ru-RU" sz="1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64" name="Shape 164"/>
          <p:cNvSpPr/>
          <p:nvPr/>
        </p:nvSpPr>
        <p:spPr>
          <a:xfrm>
            <a:off x="2860675" y="5445125"/>
            <a:ext cx="2735261" cy="431800"/>
          </a:xfrm>
          <a:prstGeom prst="downArrow">
            <a:avLst>
              <a:gd fmla="val 10800" name="adj1"/>
              <a:gd fmla="val 50000" name="adj2"/>
            </a:avLst>
          </a:prstGeom>
          <a:solidFill>
            <a:srgbClr val="FFC000"/>
          </a:solidFill>
          <a:ln cap="flat" cmpd="sng" w="25400">
            <a:solidFill>
              <a:srgbClr val="89A4A7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1566862" y="4511675"/>
            <a:ext cx="6108699" cy="828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Порядок организации работы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по оценке профессиональных рисков </a:t>
            </a:r>
          </a:p>
        </p:txBody>
      </p:sp>
      <p:sp>
        <p:nvSpPr>
          <p:cNvPr id="166" name="Shape 166"/>
          <p:cNvSpPr/>
          <p:nvPr/>
        </p:nvSpPr>
        <p:spPr>
          <a:xfrm>
            <a:off x="249237" y="5876925"/>
            <a:ext cx="81819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ТАБЛИЦА ОЦЕНКИ ПРОФЕССИОНАЛЬНЫХ РИСКОВ</a:t>
            </a:r>
          </a:p>
        </p:txBody>
      </p:sp>
      <p:sp>
        <p:nvSpPr>
          <p:cNvPr id="167" name="Shape 167"/>
          <p:cNvSpPr/>
          <p:nvPr/>
        </p:nvSpPr>
        <p:spPr>
          <a:xfrm>
            <a:off x="1504950" y="3067050"/>
            <a:ext cx="5992811" cy="83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Описание выбранного метода оценки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профессиональных рисков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484187" y="3933825"/>
            <a:ext cx="8856662" cy="522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Матрица последствий и вероятностей (тепловая карта)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ГОСТ Р 58771-2019 «Менеджмент риска. Технологии оценки риска»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175" name="Shape 1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6" name="Shape 176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77" name="Shape 177"/>
          <p:cNvSpPr txBox="1"/>
          <p:nvPr/>
        </p:nvSpPr>
        <p:spPr>
          <a:xfrm>
            <a:off x="22225" y="1844675"/>
            <a:ext cx="6205537" cy="9366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Процедура управления профессиональными рисками</a:t>
            </a:r>
          </a:p>
        </p:txBody>
      </p:sp>
      <p:sp>
        <p:nvSpPr>
          <p:cNvPr id="178" name="Shape 178"/>
          <p:cNvSpPr/>
          <p:nvPr/>
        </p:nvSpPr>
        <p:spPr>
          <a:xfrm>
            <a:off x="6084887" y="1844675"/>
            <a:ext cx="2808287" cy="863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3B3B3B"/>
              </a:gs>
              <a:gs pos="50000">
                <a:srgbClr val="808080"/>
              </a:gs>
              <a:gs pos="100000">
                <a:srgbClr val="3B3B3B"/>
              </a:gs>
            </a:gsLst>
            <a:lin ang="2700000" scaled="0"/>
          </a:gra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3 этап</a:t>
            </a: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Действия по управлению рисками</a:t>
            </a: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ru-RU" sz="1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79" name="Shape 179"/>
          <p:cNvSpPr/>
          <p:nvPr/>
        </p:nvSpPr>
        <p:spPr>
          <a:xfrm>
            <a:off x="365125" y="5516562"/>
            <a:ext cx="8096250" cy="828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перечень выявленных профессиональных рисков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и мер по исключению или снижению их уровня</a:t>
            </a:r>
          </a:p>
        </p:txBody>
      </p:sp>
      <p:sp>
        <p:nvSpPr>
          <p:cNvPr id="180" name="Shape 180"/>
          <p:cNvSpPr/>
          <p:nvPr/>
        </p:nvSpPr>
        <p:spPr>
          <a:xfrm>
            <a:off x="901700" y="2779712"/>
            <a:ext cx="7248525" cy="1201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Описание порядка принятия мер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по исключению или снижению уровня рисков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FFFFFF"/>
              </a:solidFill>
              <a:effectLst>
                <a:outerShdw rotWithShape="0" algn="tl" dir="2700000" dist="38100">
                  <a:srgbClr val="333399">
                    <a:alpha val="100000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Shape 181"/>
          <p:cNvSpPr txBox="1"/>
          <p:nvPr/>
        </p:nvSpPr>
        <p:spPr>
          <a:xfrm>
            <a:off x="320675" y="3644900"/>
            <a:ext cx="8856662" cy="1585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Действия, необходимые к выполнению в соответствии с каждым из уровней риска, например: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Исключение опасной работы (процедуры)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Замена опасной работы (процедуры) на менее опасную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Реализация инженерных (технических) методов ограничения риска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Реализация административных методов ограничения риска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Использование СИЗ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ru-RU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Страхование профессионального риска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2916237" y="5157787"/>
            <a:ext cx="2735262" cy="431800"/>
          </a:xfrm>
          <a:prstGeom prst="downArrow">
            <a:avLst>
              <a:gd fmla="val 10800" name="adj1"/>
              <a:gd fmla="val 50000" name="adj2"/>
            </a:avLst>
          </a:prstGeom>
          <a:solidFill>
            <a:srgbClr val="FFC000"/>
          </a:solidFill>
          <a:ln cap="flat" cmpd="sng" w="25400">
            <a:solidFill>
              <a:srgbClr val="89A4A7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189" name="Shape 1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0" name="Shape 190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91" name="Shape 191"/>
          <p:cNvSpPr txBox="1"/>
          <p:nvPr/>
        </p:nvSpPr>
        <p:spPr>
          <a:xfrm>
            <a:off x="22225" y="1844675"/>
            <a:ext cx="6205537" cy="9366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Процедура управления профессиональными рисками</a:t>
            </a:r>
          </a:p>
        </p:txBody>
      </p:sp>
      <p:sp>
        <p:nvSpPr>
          <p:cNvPr id="192" name="Shape 192"/>
          <p:cNvSpPr/>
          <p:nvPr/>
        </p:nvSpPr>
        <p:spPr>
          <a:xfrm>
            <a:off x="6084887" y="1844675"/>
            <a:ext cx="2808287" cy="8636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3B3B3B"/>
              </a:gs>
              <a:gs pos="50000">
                <a:srgbClr val="808080"/>
              </a:gs>
              <a:gs pos="100000">
                <a:srgbClr val="3B3B3B"/>
              </a:gs>
            </a:gsLst>
            <a:lin ang="2700000" scaled="0"/>
          </a:gra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4 этап</a:t>
            </a: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Оценка эффективности</a:t>
            </a: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ru-RU" sz="1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93" name="Shape 193"/>
          <p:cNvSpPr/>
          <p:nvPr/>
        </p:nvSpPr>
        <p:spPr>
          <a:xfrm>
            <a:off x="66675" y="3067049"/>
            <a:ext cx="907732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rgbClr val="FFFFFF"/>
                </a:solidFill>
                <a:effectLst>
                  <a:outerShdw rotWithShape="0" algn="tl" dir="2700000" dist="38100">
                    <a:srgbClr val="333399">
                      <a:alpha val="10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Описание порядка оценки эффективности принятых мер 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287337" y="3716336"/>
            <a:ext cx="8856662" cy="15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соответствии с принятым порядком внутреннего аудита эффективности СУОТ подлежат оценке: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План мероприятий по управлению профессиональными рисками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Эффективность управления профессиональными рисками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ru-RU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Полнота и достоверность реестра опасностей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4294967295" type="title"/>
          </p:nvPr>
        </p:nvSpPr>
        <p:spPr>
          <a:xfrm>
            <a:off x="1476375" y="-26986"/>
            <a:ext cx="6913561" cy="15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chemeClr val="accent2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Самарская областная организация Профсоюза работников народного образования и науки РФ</a:t>
            </a:r>
          </a:p>
        </p:txBody>
      </p:sp>
      <p:pic>
        <p:nvPicPr>
          <p:cNvPr descr="http://im0-tub-ru.yandex.net/i?id=6aa708a7859a4ad34e05567c41640c67-106-144&amp;n=21" id="201" name="Shape 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55561"/>
            <a:ext cx="1076325" cy="1428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2" name="Shape 202"/>
          <p:cNvCxnSpPr/>
          <p:nvPr/>
        </p:nvCxnSpPr>
        <p:spPr>
          <a:xfrm>
            <a:off x="107950" y="1557337"/>
            <a:ext cx="8785225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203" name="Shape 203"/>
          <p:cNvSpPr txBox="1"/>
          <p:nvPr/>
        </p:nvSpPr>
        <p:spPr>
          <a:xfrm>
            <a:off x="107950" y="1916112"/>
            <a:ext cx="8604250" cy="57626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i="0" lang="ru-RU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Трёхуровневая система контроля 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250825" y="2276475"/>
            <a:ext cx="8569325" cy="4770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ru-RU" sz="11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уровень.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Ежедневный контроль 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 стороны руководителей структурных подразделений (старший воспитатель, заведующий хозяйством), педагогических работников за состоянием рабочих мест, </a:t>
            </a: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выявлением профессиональных рисков на рабочих местах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безопасностью используемых в процессе трудовой и образовательной деятельности оборудования, инвентаря, приборов, технических и наглядных средств обучения, размещенных в здании и на территории образовательной организации, а также </a:t>
            </a: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самоконтроль работников за соблюдением требований охраны труда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правильным применением средств индивидуальной защиты.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ru-RU" sz="11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 уровень.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Ежемесячный/ежеквартальный контроль, осуществляемый </a:t>
            </a: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специалистом по охране труда и уполномоченным (доверенным) лицом по охране труда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за выполнением мероприятий по результатам проверки первой ступени контроля, техническим состоянием зданий, сооружений и оборудования на соответствие требованиям безопасности, соблюдением требований электробезопасности, своевременным и качественным проведением подготовки работников в области охраны труда (обучение и проверка знаний по охране труда, стажировка на рабочем месте, проведение инструктажей по охране труда), обеспечением работников средствами индивидуальной защиты в соответствии с установленными нормами, соблюдением работниками норм, правил и инструкций по охране труда.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ru-RU" sz="11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III ступень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Контроль осуществляют </a:t>
            </a: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руководитель (уполномоченное лицо) и председатель профкома 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(представитель иного представительного органа работников) не реже одного раза в </a:t>
            </a: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полугодие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данной ступени проверяются результаты работы первой и второй ступеней контроля, предписаний органов государственного контроля (надзора) и представлений органов общественного контроля, выполнение мероприятий, предусмотренных коллективным договором и соглашением по охране труда, осуществлять контроль выполнения процессов, имеющих периодический характер выполнения: оценка условий труда работников, подготовка по охране труда, проведение медицинских осмотров и психиатрических освидетельствований, проводить учет и </a:t>
            </a:r>
            <a:r>
              <a:rPr b="1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анализ аварий, несчастных случаев и профессиональных заболеваний</a:t>
            </a:r>
            <a:r>
              <a:rPr b="0" i="0" lang="ru-RU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