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40E3AF55-63B6-49B9-845F-ED385FF9F7E5}" type="datetimeFigureOut">
              <a:rPr lang="ru-RU" smtClean="0"/>
              <a:t>11.12.2020</a:t>
            </a:fld>
            <a:endParaRPr lang="ru-RU"/>
          </a:p>
        </p:txBody>
      </p:sp>
      <p:sp>
        <p:nvSpPr>
          <p:cNvPr id="8" name="Slide Number Placeholder 7"/>
          <p:cNvSpPr>
            <a:spLocks noGrp="1"/>
          </p:cNvSpPr>
          <p:nvPr>
            <p:ph type="sldNum" sz="quarter" idx="11"/>
          </p:nvPr>
        </p:nvSpPr>
        <p:spPr/>
        <p:txBody>
          <a:bodyPr/>
          <a:lstStyle/>
          <a:p>
            <a:fld id="{D89270B0-F0C4-4889-95AF-F6E3460F1943}"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0E3AF55-63B6-49B9-845F-ED385FF9F7E5}" type="datetimeFigureOut">
              <a:rPr lang="ru-RU" smtClean="0"/>
              <a:t>11.12.2020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0E3AF55-63B6-49B9-845F-ED385FF9F7E5}" type="datetimeFigureOut">
              <a:rPr lang="ru-RU" smtClean="0"/>
              <a:t>11.12.2020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40E3AF55-63B6-49B9-845F-ED385FF9F7E5}" type="datetimeFigureOut">
              <a:rPr lang="ru-RU" smtClean="0"/>
              <a:t>11.12.2020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E3AF55-63B6-49B9-845F-ED385FF9F7E5}" type="datetimeFigureOut">
              <a:rPr lang="ru-RU" smtClean="0"/>
              <a:t>11.12.2020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9270B0-F0C4-4889-95AF-F6E3460F1943}"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40E3AF55-63B6-49B9-845F-ED385FF9F7E5}" type="datetimeFigureOut">
              <a:rPr lang="ru-RU" smtClean="0"/>
              <a:t>11.12.2020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9270B0-F0C4-4889-95AF-F6E3460F1943}"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0E3AF55-63B6-49B9-845F-ED385FF9F7E5}" type="datetimeFigureOut">
              <a:rPr lang="ru-RU" smtClean="0"/>
              <a:t>11.12.2020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9270B0-F0C4-4889-95AF-F6E3460F1943}"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0E3AF55-63B6-49B9-845F-ED385FF9F7E5}" type="datetimeFigureOut">
              <a:rPr lang="ru-RU" smtClean="0"/>
              <a:t>11.12.2020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3AF55-63B6-49B9-845F-ED385FF9F7E5}" type="datetimeFigureOut">
              <a:rPr lang="ru-RU" smtClean="0"/>
              <a:t>11.12.2020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E3AF55-63B6-49B9-845F-ED385FF9F7E5}" type="datetimeFigureOut">
              <a:rPr lang="ru-RU" smtClean="0"/>
              <a:t>11.12.2020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E3AF55-63B6-49B9-845F-ED385FF9F7E5}" type="datetimeFigureOut">
              <a:rPr lang="ru-RU" smtClean="0"/>
              <a:t>11.12.2020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9270B0-F0C4-4889-95AF-F6E3460F194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0E3AF55-63B6-49B9-845F-ED385FF9F7E5}" type="datetimeFigureOut">
              <a:rPr lang="ru-RU" smtClean="0"/>
              <a:t>11.12.2020</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89270B0-F0C4-4889-95AF-F6E3460F1943}"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766519" cy="1254001"/>
          </a:xfrm>
        </p:spPr>
        <p:txBody>
          <a:bodyPr/>
          <a:lstStyle/>
          <a:p>
            <a:r>
              <a:rPr lang="ru-RU" sz="2000" dirty="0"/>
              <a:t>ГБОУ СОШ с. </a:t>
            </a:r>
            <a:r>
              <a:rPr lang="ru-RU" sz="2000" dirty="0" smtClean="0"/>
              <a:t>Большой Толкай</a:t>
            </a:r>
            <a:r>
              <a:rPr lang="ru-RU" sz="2000" dirty="0"/>
              <a:t/>
            </a:r>
            <a:br>
              <a:rPr lang="ru-RU" sz="2000" dirty="0"/>
            </a:br>
            <a:r>
              <a:rPr lang="ru-RU" sz="2000" dirty="0"/>
              <a:t>муниципального </a:t>
            </a:r>
            <a:r>
              <a:rPr lang="ru-RU" sz="2000" dirty="0" smtClean="0"/>
              <a:t>района Похвистневский</a:t>
            </a:r>
            <a:r>
              <a:rPr lang="ru-RU" sz="2000" dirty="0"/>
              <a:t/>
            </a:r>
            <a:br>
              <a:rPr lang="ru-RU" sz="2000" dirty="0"/>
            </a:br>
            <a:endParaRPr lang="ru-RU" sz="2000" dirty="0"/>
          </a:p>
        </p:txBody>
      </p:sp>
      <p:sp>
        <p:nvSpPr>
          <p:cNvPr id="3" name="Подзаголовок 2"/>
          <p:cNvSpPr>
            <a:spLocks noGrp="1"/>
          </p:cNvSpPr>
          <p:nvPr>
            <p:ph type="subTitle" idx="1"/>
          </p:nvPr>
        </p:nvSpPr>
        <p:spPr>
          <a:xfrm>
            <a:off x="2123728" y="1844824"/>
            <a:ext cx="6184776" cy="1752600"/>
          </a:xfrm>
        </p:spPr>
        <p:txBody>
          <a:bodyPr/>
          <a:lstStyle/>
          <a:p>
            <a:pPr>
              <a:lnSpc>
                <a:spcPct val="115000"/>
              </a:lnSpc>
              <a:spcAft>
                <a:spcPts val="1000"/>
              </a:spcAft>
            </a:pPr>
            <a:r>
              <a:rPr lang="ru-RU" b="1" dirty="0">
                <a:latin typeface="Times New Roman"/>
                <a:ea typeface="Calibri"/>
                <a:cs typeface="Times New Roman"/>
              </a:rPr>
              <a:t>«Упражнения для формирования математической грамотности младших школьников»</a:t>
            </a:r>
            <a:endParaRPr lang="ru-RU" sz="1800" dirty="0">
              <a:latin typeface="Calibri"/>
              <a:ea typeface="Calibri"/>
              <a:cs typeface="Times New Roman"/>
            </a:endParaRPr>
          </a:p>
          <a:p>
            <a:endParaRPr lang="ru-RU" dirty="0"/>
          </a:p>
        </p:txBody>
      </p:sp>
      <p:pic>
        <p:nvPicPr>
          <p:cNvPr id="1026" name="Picture 2" descr="C:\Users\Учитель\Desktop\книг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433880"/>
            <a:ext cx="2627784" cy="252758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rotWithShape="1">
          <a:blip r:embed="rId3">
            <a:extLst>
              <a:ext uri="{28A0092B-C50C-407E-A947-70E740481C1C}">
                <a14:useLocalDpi xmlns:a14="http://schemas.microsoft.com/office/drawing/2010/main" val="0"/>
              </a:ext>
            </a:extLst>
          </a:blip>
          <a:srcRect t="4687" r="73557"/>
          <a:stretch/>
        </p:blipFill>
        <p:spPr bwMode="auto">
          <a:xfrm>
            <a:off x="0" y="0"/>
            <a:ext cx="1547664" cy="685800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5590792" y="4943558"/>
            <a:ext cx="3180679" cy="1366528"/>
          </a:xfrm>
          <a:prstGeom prst="rect">
            <a:avLst/>
          </a:prstGeom>
          <a:noFill/>
        </p:spPr>
        <p:txBody>
          <a:bodyPr wrap="none" rtlCol="0">
            <a:spAutoFit/>
          </a:bodyPr>
          <a:lstStyle/>
          <a:p>
            <a:pPr lvl="0" algn="r" eaLnBrk="0" fontAlgn="base" hangingPunct="0">
              <a:spcBef>
                <a:spcPct val="20000"/>
              </a:spcBef>
              <a:spcAft>
                <a:spcPct val="0"/>
              </a:spcAft>
              <a:defRPr/>
            </a:pPr>
            <a:r>
              <a:rPr lang="ru-RU" b="1" kern="0" dirty="0">
                <a:solidFill>
                  <a:srgbClr val="000000"/>
                </a:solidFill>
                <a:latin typeface="Garamond"/>
              </a:rPr>
              <a:t>Работу </a:t>
            </a:r>
            <a:r>
              <a:rPr lang="ru-RU" b="1" kern="0" dirty="0" smtClean="0">
                <a:solidFill>
                  <a:srgbClr val="000000"/>
                </a:solidFill>
                <a:latin typeface="Garamond"/>
              </a:rPr>
              <a:t>выполнили:</a:t>
            </a:r>
            <a:endParaRPr lang="ru-RU" b="1" kern="0" dirty="0">
              <a:solidFill>
                <a:srgbClr val="000000"/>
              </a:solidFill>
              <a:latin typeface="Garamond"/>
            </a:endParaRPr>
          </a:p>
          <a:p>
            <a:pPr lvl="0" algn="r" eaLnBrk="0" fontAlgn="base" hangingPunct="0">
              <a:spcBef>
                <a:spcPct val="20000"/>
              </a:spcBef>
              <a:spcAft>
                <a:spcPct val="0"/>
              </a:spcAft>
              <a:defRPr/>
            </a:pPr>
            <a:r>
              <a:rPr lang="ru-RU" b="1" kern="0" dirty="0" smtClean="0">
                <a:solidFill>
                  <a:srgbClr val="000000"/>
                </a:solidFill>
                <a:latin typeface="Garamond"/>
              </a:rPr>
              <a:t>учителя </a:t>
            </a:r>
            <a:r>
              <a:rPr lang="ru-RU" b="1" kern="0" dirty="0">
                <a:solidFill>
                  <a:srgbClr val="000000"/>
                </a:solidFill>
                <a:latin typeface="Garamond"/>
              </a:rPr>
              <a:t>начальных классов</a:t>
            </a:r>
          </a:p>
          <a:p>
            <a:pPr lvl="0" algn="r" eaLnBrk="0" fontAlgn="base" hangingPunct="0">
              <a:spcBef>
                <a:spcPct val="20000"/>
              </a:spcBef>
              <a:spcAft>
                <a:spcPct val="0"/>
              </a:spcAft>
              <a:defRPr/>
            </a:pPr>
            <a:r>
              <a:rPr lang="ru-RU" b="1" kern="0" dirty="0" smtClean="0">
                <a:solidFill>
                  <a:srgbClr val="000000"/>
                </a:solidFill>
                <a:latin typeface="Garamond"/>
              </a:rPr>
              <a:t>Рябова Галина Андреевна,</a:t>
            </a:r>
          </a:p>
          <a:p>
            <a:pPr lvl="0" algn="r" eaLnBrk="0" fontAlgn="base" hangingPunct="0">
              <a:spcBef>
                <a:spcPct val="20000"/>
              </a:spcBef>
              <a:spcAft>
                <a:spcPct val="0"/>
              </a:spcAft>
              <a:defRPr/>
            </a:pPr>
            <a:r>
              <a:rPr lang="ru-RU" b="1" kern="0" dirty="0" smtClean="0">
                <a:solidFill>
                  <a:srgbClr val="000000"/>
                </a:solidFill>
                <a:latin typeface="Garamond"/>
              </a:rPr>
              <a:t>Шишкина Нина Васильевна</a:t>
            </a:r>
            <a:endParaRPr lang="ru-RU" b="1" kern="0" dirty="0">
              <a:solidFill>
                <a:srgbClr val="000000"/>
              </a:solidFill>
              <a:latin typeface="Garamond"/>
            </a:endParaRPr>
          </a:p>
        </p:txBody>
      </p:sp>
      <p:sp>
        <p:nvSpPr>
          <p:cNvPr id="6" name="TextBox 5"/>
          <p:cNvSpPr txBox="1"/>
          <p:nvPr/>
        </p:nvSpPr>
        <p:spPr>
          <a:xfrm>
            <a:off x="4047586" y="6236182"/>
            <a:ext cx="797013" cy="369332"/>
          </a:xfrm>
          <a:prstGeom prst="rect">
            <a:avLst/>
          </a:prstGeom>
          <a:noFill/>
        </p:spPr>
        <p:txBody>
          <a:bodyPr wrap="none" rtlCol="0">
            <a:spAutoFit/>
          </a:bodyPr>
          <a:lstStyle/>
          <a:p>
            <a:r>
              <a:rPr lang="ru-RU" dirty="0" smtClean="0"/>
              <a:t>2020 г</a:t>
            </a:r>
            <a:endParaRPr lang="ru-RU" dirty="0"/>
          </a:p>
        </p:txBody>
      </p:sp>
    </p:spTree>
    <p:extLst>
      <p:ext uri="{BB962C8B-B14F-4D97-AF65-F5344CB8AC3E}">
        <p14:creationId xmlns:p14="http://schemas.microsoft.com/office/powerpoint/2010/main" val="4200069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sz="2400" dirty="0"/>
              <a:t>Решение логических задач табличным способом</a:t>
            </a:r>
          </a:p>
        </p:txBody>
      </p:sp>
      <p:pic>
        <p:nvPicPr>
          <p:cNvPr id="4" name="Объект 3"/>
          <p:cNvPicPr>
            <a:picLocks noGrp="1"/>
          </p:cNvPicPr>
          <p:nvPr>
            <p:ph idx="1"/>
          </p:nvPr>
        </p:nvPicPr>
        <p:blipFill rotWithShape="1">
          <a:blip r:embed="rId2">
            <a:extLst>
              <a:ext uri="{28A0092B-C50C-407E-A947-70E740481C1C}">
                <a14:useLocalDpi xmlns:a14="http://schemas.microsoft.com/office/drawing/2010/main" val="0"/>
              </a:ext>
            </a:extLst>
          </a:blip>
          <a:srcRect l="8334" t="9936" r="19047" b="34013"/>
          <a:stretch/>
        </p:blipFill>
        <p:spPr bwMode="auto">
          <a:xfrm>
            <a:off x="683568" y="1196752"/>
            <a:ext cx="6696744" cy="4353347"/>
          </a:xfrm>
          <a:prstGeom prst="rect">
            <a:avLst/>
          </a:prstGeom>
          <a:noFill/>
          <a:ln>
            <a:noFill/>
          </a:ln>
          <a:extLst>
            <a:ext uri="{53640926-AAD7-44D8-BBD7-CCE9431645EC}">
              <a14:shadowObscured xmlns:a14="http://schemas.microsoft.com/office/drawing/2010/main"/>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509120"/>
            <a:ext cx="2863403"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165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600200"/>
          </a:xfrm>
        </p:spPr>
        <p:txBody>
          <a:bodyPr/>
          <a:lstStyle/>
          <a:p>
            <a:r>
              <a:rPr lang="ru-RU" sz="2400" dirty="0"/>
              <a:t>Моделирование и решение заданий с использованием математических  умений и знаний  повседневных жизненных ситуаций</a:t>
            </a:r>
            <a:r>
              <a:rPr lang="ru-RU" sz="2400" dirty="0" smtClean="0"/>
              <a:t>.</a:t>
            </a:r>
            <a:endParaRPr lang="ru-RU" sz="2400" dirty="0"/>
          </a:p>
        </p:txBody>
      </p:sp>
      <p:sp>
        <p:nvSpPr>
          <p:cNvPr id="3" name="Объект 2"/>
          <p:cNvSpPr>
            <a:spLocks noGrp="1"/>
          </p:cNvSpPr>
          <p:nvPr>
            <p:ph idx="1"/>
          </p:nvPr>
        </p:nvSpPr>
        <p:spPr>
          <a:xfrm>
            <a:off x="539552" y="2204864"/>
            <a:ext cx="8229600" cy="4525963"/>
          </a:xfrm>
        </p:spPr>
        <p:txBody>
          <a:bodyPr>
            <a:normAutofit/>
          </a:bodyPr>
          <a:lstStyle/>
          <a:p>
            <a:pPr algn="just"/>
            <a:r>
              <a:rPr lang="ru-RU" sz="1600" b="1" i="1" dirty="0" smtClean="0">
                <a:solidFill>
                  <a:schemeClr val="tx1"/>
                </a:solidFill>
              </a:rPr>
              <a:t>        </a:t>
            </a:r>
            <a:r>
              <a:rPr lang="ru-RU" sz="1600" b="1" i="1" dirty="0" smtClean="0">
                <a:solidFill>
                  <a:schemeClr val="tx1"/>
                </a:solidFill>
                <a:latin typeface="Times New Roman" panose="02020603050405020304" pitchFamily="18" charset="0"/>
                <a:cs typeface="Times New Roman" panose="02020603050405020304" pitchFamily="18" charset="0"/>
              </a:rPr>
              <a:t>Ваня </a:t>
            </a:r>
            <a:r>
              <a:rPr lang="ru-RU" sz="1600" b="1" i="1" dirty="0">
                <a:solidFill>
                  <a:schemeClr val="tx1"/>
                </a:solidFill>
                <a:latin typeface="Times New Roman" panose="02020603050405020304" pitchFamily="18" charset="0"/>
                <a:cs typeface="Times New Roman" panose="02020603050405020304" pitchFamily="18" charset="0"/>
              </a:rPr>
              <a:t>Петров разговаривает с мамой с 12 ч.50 мин до 13 ч. 10 мин. Каким тарифом нужно воспользоваться Ване, чтобы ему хватило на весь разговор 8 рублей.</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739946831"/>
              </p:ext>
            </p:extLst>
          </p:nvPr>
        </p:nvGraphicFramePr>
        <p:xfrm>
          <a:off x="971600" y="3140968"/>
          <a:ext cx="7056783" cy="3096344"/>
        </p:xfrm>
        <a:graphic>
          <a:graphicData uri="http://schemas.openxmlformats.org/drawingml/2006/table">
            <a:tbl>
              <a:tblPr firstRow="1" firstCol="1" bandRow="1"/>
              <a:tblGrid>
                <a:gridCol w="1838761"/>
                <a:gridCol w="1186892"/>
                <a:gridCol w="4031130"/>
              </a:tblGrid>
              <a:tr h="1072128">
                <a:tc>
                  <a:txBody>
                    <a:bodyPr/>
                    <a:lstStyle/>
                    <a:p>
                      <a:pPr algn="ctr">
                        <a:spcBef>
                          <a:spcPts val="450"/>
                        </a:spcBef>
                        <a:spcAft>
                          <a:spcPts val="450"/>
                        </a:spcAft>
                      </a:pPr>
                      <a:r>
                        <a:rPr lang="ru-RU" sz="1400" b="1" dirty="0">
                          <a:solidFill>
                            <a:schemeClr val="tx1"/>
                          </a:solidFill>
                          <a:effectLst/>
                          <a:latin typeface="Calibri"/>
                          <a:ea typeface="Times New Roman"/>
                        </a:rPr>
                        <a:t>Название тарифа</a:t>
                      </a:r>
                      <a:endParaRPr lang="ru-RU" sz="1100" b="1" dirty="0">
                        <a:solidFill>
                          <a:schemeClr val="tx1"/>
                        </a:solidFill>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50"/>
                        </a:spcBef>
                        <a:spcAft>
                          <a:spcPts val="450"/>
                        </a:spcAft>
                      </a:pPr>
                      <a:r>
                        <a:rPr lang="ru-RU" sz="1400" b="1" dirty="0">
                          <a:effectLst/>
                          <a:latin typeface="Calibri"/>
                          <a:ea typeface="Times New Roman"/>
                        </a:rPr>
                        <a:t>Цена 1 минуты разговора</a:t>
                      </a:r>
                      <a:endParaRPr lang="ru-RU" sz="1100" b="1" dirty="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50"/>
                        </a:spcBef>
                        <a:spcAft>
                          <a:spcPts val="450"/>
                        </a:spcAft>
                      </a:pPr>
                      <a:r>
                        <a:rPr lang="ru-RU" sz="1400" b="1" dirty="0">
                          <a:solidFill>
                            <a:schemeClr val="tx1"/>
                          </a:solidFill>
                          <a:effectLst/>
                          <a:latin typeface="Calibri"/>
                          <a:ea typeface="Times New Roman"/>
                        </a:rPr>
                        <a:t>Дополнительные условия</a:t>
                      </a:r>
                      <a:endParaRPr lang="ru-RU" sz="1100" b="1" dirty="0">
                        <a:solidFill>
                          <a:schemeClr val="tx1"/>
                        </a:solidFill>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Bef>
                          <a:spcPts val="450"/>
                        </a:spcBef>
                        <a:spcAft>
                          <a:spcPts val="450"/>
                        </a:spcAft>
                      </a:pPr>
                      <a:r>
                        <a:rPr lang="ru-RU" sz="1400">
                          <a:effectLst/>
                          <a:latin typeface="Calibri"/>
                          <a:ea typeface="Times New Roman"/>
                        </a:rPr>
                        <a:t>«Детский»</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50"/>
                        </a:spcBef>
                        <a:spcAft>
                          <a:spcPts val="450"/>
                        </a:spcAft>
                      </a:pPr>
                      <a:r>
                        <a:rPr lang="ru-RU" sz="1400">
                          <a:effectLst/>
                          <a:latin typeface="Calibri"/>
                          <a:ea typeface="Times New Roman"/>
                        </a:rPr>
                        <a:t>50копеек</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50"/>
                        </a:spcBef>
                        <a:spcAft>
                          <a:spcPts val="450"/>
                        </a:spcAft>
                      </a:pPr>
                      <a:r>
                        <a:rPr lang="ru-RU" sz="1400">
                          <a:effectLst/>
                          <a:latin typeface="Calibri"/>
                          <a:ea typeface="Times New Roman"/>
                        </a:rPr>
                        <a:t>Нет условий</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Bef>
                          <a:spcPts val="450"/>
                        </a:spcBef>
                        <a:spcAft>
                          <a:spcPts val="450"/>
                        </a:spcAft>
                      </a:pPr>
                      <a:r>
                        <a:rPr lang="ru-RU" sz="1400">
                          <a:effectLst/>
                          <a:latin typeface="Calibri"/>
                          <a:ea typeface="Times New Roman"/>
                        </a:rPr>
                        <a:t>«Подарочный»</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50"/>
                        </a:spcBef>
                        <a:spcAft>
                          <a:spcPts val="450"/>
                        </a:spcAft>
                      </a:pPr>
                      <a:r>
                        <a:rPr lang="ru-RU" sz="1400">
                          <a:effectLst/>
                          <a:latin typeface="Calibri"/>
                          <a:ea typeface="Times New Roman"/>
                        </a:rPr>
                        <a:t>25 копеек</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50"/>
                        </a:spcBef>
                        <a:spcAft>
                          <a:spcPts val="450"/>
                        </a:spcAft>
                      </a:pPr>
                      <a:r>
                        <a:rPr lang="ru-RU" sz="1400" dirty="0">
                          <a:effectLst/>
                          <a:latin typeface="Calibri"/>
                          <a:ea typeface="Times New Roman"/>
                        </a:rPr>
                        <a:t>После 13 ч. 00 мин. цена первой минуты разговора 1 рубль 50 копеек за 1 минуту, остальное время по 25 копеек за минуту</a:t>
                      </a:r>
                      <a:endParaRPr lang="ru-RU" sz="1100" dirty="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776">
                <a:tc>
                  <a:txBody>
                    <a:bodyPr/>
                    <a:lstStyle/>
                    <a:p>
                      <a:pPr>
                        <a:spcBef>
                          <a:spcPts val="450"/>
                        </a:spcBef>
                        <a:spcAft>
                          <a:spcPts val="450"/>
                        </a:spcAft>
                      </a:pPr>
                      <a:r>
                        <a:rPr lang="ru-RU" sz="1400">
                          <a:effectLst/>
                          <a:latin typeface="Calibri"/>
                          <a:ea typeface="Times New Roman"/>
                        </a:rPr>
                        <a:t>«Дружеский»</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50"/>
                        </a:spcBef>
                        <a:spcAft>
                          <a:spcPts val="450"/>
                        </a:spcAft>
                      </a:pPr>
                      <a:r>
                        <a:rPr lang="ru-RU" sz="1400">
                          <a:effectLst/>
                          <a:latin typeface="Calibri"/>
                          <a:ea typeface="Times New Roman"/>
                        </a:rPr>
                        <a:t>15 копеек</a:t>
                      </a:r>
                      <a:endParaRPr lang="ru-RU" sz="110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50"/>
                        </a:spcBef>
                        <a:spcAft>
                          <a:spcPts val="450"/>
                        </a:spcAft>
                      </a:pPr>
                      <a:r>
                        <a:rPr lang="ru-RU" sz="1400" dirty="0">
                          <a:effectLst/>
                          <a:latin typeface="Calibri"/>
                          <a:ea typeface="Times New Roman"/>
                        </a:rPr>
                        <a:t>До 13 ч.00мин. цена минуты 1рубль, а после 13 ч. 00 мин. – цена 1 минуты – 15 копеек</a:t>
                      </a:r>
                      <a:endParaRPr lang="ru-RU" sz="1100" dirty="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97152"/>
            <a:ext cx="2521264" cy="23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89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sz="3600" dirty="0" smtClean="0"/>
              <a:t>Задачи </a:t>
            </a:r>
            <a:r>
              <a:rPr lang="ru-RU" sz="3600" dirty="0"/>
              <a:t>– расчеты</a:t>
            </a:r>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80728"/>
            <a:ext cx="7344816" cy="5328592"/>
          </a:xfrm>
          <a:prstGeom prst="rect">
            <a:avLst/>
          </a:prstGeom>
          <a:noFill/>
          <a:ln>
            <a:noFill/>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19" y="4329926"/>
            <a:ext cx="3240360" cy="299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227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2" descr="C:\Users\user\Desktop\эй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5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88640"/>
            <a:ext cx="6789440" cy="1296144"/>
          </a:xfrm>
        </p:spPr>
        <p:txBody>
          <a:bodyPr/>
          <a:lstStyle/>
          <a:p>
            <a:r>
              <a:rPr lang="ru-RU" sz="3200" dirty="0" smtClean="0"/>
              <a:t>Задачи для формирования математической грамотности</a:t>
            </a:r>
            <a:endParaRPr lang="ru-RU" sz="3200" dirty="0"/>
          </a:p>
        </p:txBody>
      </p:sp>
      <p:sp>
        <p:nvSpPr>
          <p:cNvPr id="3" name="Объект 2"/>
          <p:cNvSpPr>
            <a:spLocks noGrp="1"/>
          </p:cNvSpPr>
          <p:nvPr>
            <p:ph idx="1"/>
          </p:nvPr>
        </p:nvSpPr>
        <p:spPr>
          <a:xfrm>
            <a:off x="1979712" y="1854149"/>
            <a:ext cx="6909964" cy="3989040"/>
          </a:xfrm>
        </p:spPr>
        <p:txBody>
          <a:bodyPr>
            <a:normAutofit/>
          </a:bodyPr>
          <a:lstStyle/>
          <a:p>
            <a:pPr marL="0" indent="0">
              <a:buNone/>
            </a:pPr>
            <a:r>
              <a:rPr lang="ru-RU" dirty="0" smtClean="0"/>
              <a:t>       </a:t>
            </a:r>
            <a:r>
              <a:rPr lang="ru-RU" sz="2000" dirty="0" smtClean="0"/>
              <a:t>•</a:t>
            </a:r>
            <a:r>
              <a:rPr lang="ru-RU" sz="2000" dirty="0"/>
              <a:t>	1 группа – задачи, в которых требуется воспроизвести факты и методы, выполнить вычисления;</a:t>
            </a:r>
          </a:p>
          <a:p>
            <a:pPr marL="0" indent="0">
              <a:buNone/>
            </a:pPr>
            <a:r>
              <a:rPr lang="ru-RU" sz="2000" dirty="0" smtClean="0"/>
              <a:t>       •</a:t>
            </a:r>
            <a:r>
              <a:rPr lang="ru-RU" sz="2000" dirty="0"/>
              <a:t>	2 группа – задачи, в которых требуется установить связи и интегрировать материал из разных областей математики;</a:t>
            </a:r>
          </a:p>
          <a:p>
            <a:pPr marL="0" indent="0">
              <a:buNone/>
            </a:pPr>
            <a:r>
              <a:rPr lang="ru-RU" sz="2000" dirty="0" smtClean="0"/>
              <a:t>        •</a:t>
            </a:r>
            <a:r>
              <a:rPr lang="ru-RU" sz="2000" dirty="0"/>
              <a:t>	3 группа – задачи, в которых требуется выделить в жизненных ситуациях проблему, решаемую средствами математики, построить модель </a:t>
            </a:r>
            <a:r>
              <a:rPr lang="ru-RU" sz="2000" dirty="0" smtClean="0"/>
              <a:t>решения</a:t>
            </a:r>
            <a:r>
              <a:rPr lang="ru-RU" dirty="0" smtClean="0"/>
              <a:t>.</a:t>
            </a:r>
            <a:endParaRPr lang="ru-RU" dirty="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6" y="4581127"/>
            <a:ext cx="26273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1" y="0"/>
            <a:ext cx="175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53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76864" cy="1600200"/>
          </a:xfrm>
        </p:spPr>
        <p:txBody>
          <a:bodyPr/>
          <a:lstStyle/>
          <a:p>
            <a:pPr>
              <a:lnSpc>
                <a:spcPct val="150000"/>
              </a:lnSpc>
            </a:pPr>
            <a:r>
              <a:rPr lang="ru-RU" sz="2800" b="1" dirty="0" smtClean="0">
                <a:solidFill>
                  <a:schemeClr val="bg2">
                    <a:lumMod val="50000"/>
                  </a:schemeClr>
                </a:solidFill>
                <a:effectLst/>
                <a:latin typeface="Calibri"/>
                <a:ea typeface="Calibri"/>
                <a:cs typeface="Times New Roman"/>
              </a:rPr>
              <a:t>Возможности развития </a:t>
            </a:r>
            <a:br>
              <a:rPr lang="ru-RU" sz="2800" b="1" dirty="0" smtClean="0">
                <a:solidFill>
                  <a:schemeClr val="bg2">
                    <a:lumMod val="50000"/>
                  </a:schemeClr>
                </a:solidFill>
                <a:effectLst/>
                <a:latin typeface="Calibri"/>
                <a:ea typeface="Calibri"/>
                <a:cs typeface="Times New Roman"/>
              </a:rPr>
            </a:br>
            <a:r>
              <a:rPr lang="ru-RU" sz="2800" b="1" dirty="0" smtClean="0">
                <a:solidFill>
                  <a:schemeClr val="bg2">
                    <a:lumMod val="50000"/>
                  </a:schemeClr>
                </a:solidFill>
                <a:effectLst/>
                <a:latin typeface="Calibri"/>
                <a:ea typeface="Calibri"/>
                <a:cs typeface="Times New Roman"/>
              </a:rPr>
              <a:t>функциональной грамотности по </a:t>
            </a:r>
            <a:r>
              <a:rPr lang="ru-RU" sz="2800" b="1" dirty="0">
                <a:solidFill>
                  <a:schemeClr val="bg2">
                    <a:lumMod val="50000"/>
                  </a:schemeClr>
                </a:solidFill>
                <a:effectLst/>
                <a:latin typeface="Calibri"/>
                <a:ea typeface="Calibri"/>
                <a:cs typeface="Times New Roman"/>
              </a:rPr>
              <a:t>предмету «Математика»</a:t>
            </a:r>
            <a:endParaRPr lang="ru-RU" sz="2800" b="1" dirty="0">
              <a:solidFill>
                <a:schemeClr val="bg2">
                  <a:lumMod val="50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3316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2132856"/>
            <a:ext cx="6624736" cy="3108543"/>
          </a:xfrm>
          <a:prstGeom prst="rect">
            <a:avLst/>
          </a:prstGeom>
          <a:noFill/>
        </p:spPr>
        <p:txBody>
          <a:bodyPr wrap="square" rtlCol="0">
            <a:spAutoFit/>
          </a:bodyPr>
          <a:lstStyle/>
          <a:p>
            <a:pPr marL="457200" indent="-457200">
              <a:buFont typeface="Wingdings" panose="05000000000000000000" pitchFamily="2" charset="2"/>
              <a:buChar char="Ø"/>
            </a:pPr>
            <a:r>
              <a:rPr lang="ru-RU" sz="2800" dirty="0">
                <a:solidFill>
                  <a:srgbClr val="000000"/>
                </a:solidFill>
                <a:latin typeface="Calibri"/>
                <a:ea typeface="Calibri"/>
                <a:cs typeface="Times New Roman"/>
              </a:rPr>
              <a:t>формирование арифметических счетных </a:t>
            </a:r>
            <a:r>
              <a:rPr lang="ru-RU" sz="2800" dirty="0" smtClean="0">
                <a:solidFill>
                  <a:srgbClr val="000000"/>
                </a:solidFill>
                <a:latin typeface="Calibri"/>
                <a:ea typeface="Calibri"/>
                <a:cs typeface="Times New Roman"/>
              </a:rPr>
              <a:t>навыков;</a:t>
            </a:r>
          </a:p>
          <a:p>
            <a:pPr marL="457200" indent="-457200">
              <a:buFont typeface="Wingdings" panose="05000000000000000000" pitchFamily="2" charset="2"/>
              <a:buChar char="Ø"/>
            </a:pPr>
            <a:r>
              <a:rPr lang="ru-RU" sz="2800" dirty="0">
                <a:solidFill>
                  <a:srgbClr val="000000"/>
                </a:solidFill>
                <a:latin typeface="Calibri"/>
                <a:ea typeface="Calibri"/>
                <a:cs typeface="Times New Roman"/>
              </a:rPr>
              <a:t>ознакомление с основами </a:t>
            </a:r>
            <a:r>
              <a:rPr lang="ru-RU" sz="2800" dirty="0" smtClean="0">
                <a:solidFill>
                  <a:srgbClr val="000000"/>
                </a:solidFill>
                <a:latin typeface="Calibri"/>
                <a:ea typeface="Calibri"/>
                <a:cs typeface="Times New Roman"/>
              </a:rPr>
              <a:t>геометрии;</a:t>
            </a:r>
          </a:p>
          <a:p>
            <a:pPr marL="457200" indent="-457200">
              <a:buFont typeface="Wingdings" panose="05000000000000000000" pitchFamily="2" charset="2"/>
              <a:buChar char="Ø"/>
            </a:pPr>
            <a:r>
              <a:rPr lang="ru-RU" sz="2800" dirty="0">
                <a:solidFill>
                  <a:srgbClr val="000000"/>
                </a:solidFill>
                <a:latin typeface="Calibri"/>
                <a:ea typeface="Calibri"/>
                <a:cs typeface="Times New Roman"/>
              </a:rPr>
              <a:t>умение ориентироваться во </a:t>
            </a:r>
            <a:r>
              <a:rPr lang="ru-RU" sz="2800" dirty="0" smtClean="0">
                <a:solidFill>
                  <a:srgbClr val="000000"/>
                </a:solidFill>
                <a:latin typeface="Calibri"/>
                <a:ea typeface="Calibri"/>
                <a:cs typeface="Times New Roman"/>
              </a:rPr>
              <a:t>времени; </a:t>
            </a:r>
          </a:p>
          <a:p>
            <a:pPr marL="457200" indent="-457200">
              <a:buFont typeface="Wingdings" panose="05000000000000000000" pitchFamily="2" charset="2"/>
              <a:buChar char="Ø"/>
            </a:pPr>
            <a:r>
              <a:rPr lang="ru-RU" sz="2800" dirty="0" smtClean="0">
                <a:solidFill>
                  <a:srgbClr val="000000"/>
                </a:solidFill>
                <a:latin typeface="Calibri"/>
                <a:ea typeface="Calibri"/>
                <a:cs typeface="Times New Roman"/>
              </a:rPr>
              <a:t>умение </a:t>
            </a:r>
            <a:r>
              <a:rPr lang="ru-RU" sz="2800" dirty="0">
                <a:solidFill>
                  <a:srgbClr val="000000"/>
                </a:solidFill>
                <a:latin typeface="Calibri"/>
                <a:ea typeface="Calibri"/>
                <a:cs typeface="Times New Roman"/>
              </a:rPr>
              <a:t>решать </a:t>
            </a:r>
            <a:r>
              <a:rPr lang="ru-RU" sz="2800" dirty="0" smtClean="0">
                <a:solidFill>
                  <a:srgbClr val="000000"/>
                </a:solidFill>
                <a:latin typeface="Calibri"/>
                <a:ea typeface="Calibri"/>
                <a:cs typeface="Times New Roman"/>
              </a:rPr>
              <a:t>задачи;</a:t>
            </a:r>
          </a:p>
          <a:p>
            <a:pPr marL="457200" indent="-457200">
              <a:buFont typeface="Wingdings" panose="05000000000000000000" pitchFamily="2" charset="2"/>
              <a:buChar char="Ø"/>
            </a:pPr>
            <a:r>
              <a:rPr lang="ru-RU" sz="2800" dirty="0" smtClean="0">
                <a:solidFill>
                  <a:srgbClr val="000000"/>
                </a:solidFill>
                <a:latin typeface="Calibri"/>
                <a:ea typeface="Calibri"/>
                <a:cs typeface="Times New Roman"/>
              </a:rPr>
              <a:t>Формирование правильной  </a:t>
            </a:r>
            <a:r>
              <a:rPr lang="ru-RU" sz="2800" dirty="0">
                <a:solidFill>
                  <a:srgbClr val="000000"/>
                </a:solidFill>
                <a:latin typeface="Calibri"/>
                <a:ea typeface="Calibri"/>
                <a:cs typeface="Times New Roman"/>
              </a:rPr>
              <a:t>и четкой математической речи</a:t>
            </a:r>
            <a:endParaRPr lang="ru-RU"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451" y="4509120"/>
            <a:ext cx="2627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594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Учитель\Desktop\книг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509120"/>
            <a:ext cx="2627784" cy="252758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sz="2400" dirty="0"/>
              <a:t>Задания для развития математической речи при работе с числовыми упражнениями:</a:t>
            </a:r>
          </a:p>
        </p:txBody>
      </p:sp>
      <p:sp>
        <p:nvSpPr>
          <p:cNvPr id="5" name="Объект 4"/>
          <p:cNvSpPr>
            <a:spLocks noGrp="1"/>
          </p:cNvSpPr>
          <p:nvPr>
            <p:ph idx="1"/>
          </p:nvPr>
        </p:nvSpPr>
        <p:spPr>
          <a:xfrm>
            <a:off x="107504" y="1600200"/>
            <a:ext cx="8784976" cy="4925144"/>
          </a:xfrm>
        </p:spPr>
        <p:txBody>
          <a:bodyPr>
            <a:normAutofit/>
          </a:bodyPr>
          <a:lstStyle/>
          <a:p>
            <a:pPr marL="0" indent="0">
              <a:buNone/>
            </a:pPr>
            <a:r>
              <a:rPr lang="ru-RU" sz="2000" dirty="0"/>
              <a:t>1.Соотнесение знаковой и словесной формулировки. </a:t>
            </a:r>
          </a:p>
          <a:p>
            <a:pPr marL="0" indent="0">
              <a:buNone/>
            </a:pPr>
            <a:r>
              <a:rPr lang="ru-RU" sz="1800" dirty="0" smtClean="0"/>
              <a:t>                            </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smtClean="0"/>
          </a:p>
          <a:p>
            <a:pPr marL="0" indent="0">
              <a:buNone/>
            </a:pPr>
            <a:endParaRPr lang="ru-RU" sz="1800" dirty="0"/>
          </a:p>
          <a:p>
            <a:pPr marL="0" indent="0">
              <a:buNone/>
            </a:pPr>
            <a:endParaRPr lang="ru-RU" sz="1800" dirty="0"/>
          </a:p>
          <a:p>
            <a:pPr marL="0" indent="0">
              <a:buNone/>
            </a:pPr>
            <a:r>
              <a:rPr lang="ru-RU" sz="1800" dirty="0"/>
              <a:t>2. Игра «Верно ли что</a:t>
            </a:r>
            <a:r>
              <a:rPr lang="ru-RU" sz="1800" dirty="0" smtClean="0"/>
              <a:t>?»</a:t>
            </a:r>
          </a:p>
          <a:p>
            <a:pPr marL="0" indent="0">
              <a:buNone/>
            </a:pPr>
            <a:endParaRPr lang="ru-RU" sz="1800" dirty="0"/>
          </a:p>
          <a:p>
            <a:pPr marL="0" indent="0">
              <a:buNone/>
            </a:pPr>
            <a:r>
              <a:rPr lang="ru-RU" sz="1400" dirty="0">
                <a:solidFill>
                  <a:schemeClr val="tx1"/>
                </a:solidFill>
                <a:latin typeface="Times New Roman" panose="02020603050405020304" pitchFamily="18" charset="0"/>
                <a:cs typeface="Times New Roman" panose="02020603050405020304" pitchFamily="18" charset="0"/>
              </a:rPr>
              <a:t>Двенадцать больше трёх на </a:t>
            </a:r>
            <a:r>
              <a:rPr lang="ru-RU" sz="1400" dirty="0" smtClean="0">
                <a:solidFill>
                  <a:schemeClr val="tx1"/>
                </a:solidFill>
                <a:latin typeface="Times New Roman" panose="02020603050405020304" pitchFamily="18" charset="0"/>
                <a:cs typeface="Times New Roman" panose="02020603050405020304" pitchFamily="18" charset="0"/>
              </a:rPr>
              <a:t>девять;</a:t>
            </a:r>
            <a:endParaRPr lang="ru-RU" sz="1400" dirty="0">
              <a:solidFill>
                <a:schemeClr val="tx1"/>
              </a:solidFill>
              <a:latin typeface="Times New Roman" panose="02020603050405020304" pitchFamily="18" charset="0"/>
              <a:cs typeface="Times New Roman" panose="02020603050405020304" pitchFamily="18" charset="0"/>
            </a:endParaRPr>
          </a:p>
          <a:p>
            <a:pPr marL="0" indent="0">
              <a:buNone/>
            </a:pPr>
            <a:r>
              <a:rPr lang="ru-RU" sz="1400" dirty="0">
                <a:solidFill>
                  <a:schemeClr val="tx1"/>
                </a:solidFill>
                <a:latin typeface="Times New Roman" panose="02020603050405020304" pitchFamily="18" charset="0"/>
                <a:cs typeface="Times New Roman" panose="02020603050405020304" pitchFamily="18" charset="0"/>
              </a:rPr>
              <a:t>с восьми часов утра до пятнадцати часов того же дня прошло шесть часов;</a:t>
            </a:r>
          </a:p>
          <a:p>
            <a:pPr marL="0" indent="0">
              <a:buNone/>
            </a:pPr>
            <a:r>
              <a:rPr lang="ru-RU" sz="1400" dirty="0">
                <a:solidFill>
                  <a:schemeClr val="tx1"/>
                </a:solidFill>
                <a:latin typeface="Times New Roman" panose="02020603050405020304" pitchFamily="18" charset="0"/>
                <a:cs typeface="Times New Roman" panose="02020603050405020304" pitchFamily="18" charset="0"/>
              </a:rPr>
              <a:t>сумма семи и восьми равна шестнадцать;</a:t>
            </a:r>
          </a:p>
          <a:p>
            <a:pPr marL="0" indent="0">
              <a:buNone/>
            </a:pPr>
            <a:r>
              <a:rPr lang="ru-RU" sz="1400" dirty="0">
                <a:solidFill>
                  <a:schemeClr val="tx1"/>
                </a:solidFill>
                <a:latin typeface="Times New Roman" panose="02020603050405020304" pitchFamily="18" charset="0"/>
                <a:cs typeface="Times New Roman" panose="02020603050405020304" pitchFamily="18" charset="0"/>
              </a:rPr>
              <a:t>шестнадцать меньше семи. </a:t>
            </a:r>
          </a:p>
        </p:txBody>
      </p:sp>
      <p:sp>
        <p:nvSpPr>
          <p:cNvPr id="9" name="Прямоугольник 8"/>
          <p:cNvSpPr/>
          <p:nvPr/>
        </p:nvSpPr>
        <p:spPr>
          <a:xfrm>
            <a:off x="1331640" y="2395538"/>
            <a:ext cx="5977210" cy="1964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2">
                  <a:lumMod val="40000"/>
                  <a:lumOff val="60000"/>
                </a:schemeClr>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2395538"/>
            <a:ext cx="5475287"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679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7" y="4509120"/>
            <a:ext cx="26273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a:xfrm>
            <a:off x="827583" y="2132857"/>
            <a:ext cx="7906491" cy="2808312"/>
          </a:xfrm>
        </p:spPr>
        <p:txBody>
          <a:bodyPr/>
          <a:lstStyle/>
          <a:p>
            <a:r>
              <a:rPr lang="ru-RU" dirty="0"/>
              <a:t>1.  </a:t>
            </a:r>
            <a:r>
              <a:rPr lang="ru-RU" dirty="0" smtClean="0"/>
              <a:t>  </a:t>
            </a:r>
            <a:r>
              <a:rPr lang="ru-RU" sz="2000" dirty="0" smtClean="0">
                <a:solidFill>
                  <a:schemeClr val="tx1"/>
                </a:solidFill>
                <a:latin typeface="Times New Roman" panose="02020603050405020304" pitchFamily="18" charset="0"/>
                <a:cs typeface="Times New Roman" panose="02020603050405020304" pitchFamily="18" charset="0"/>
              </a:rPr>
              <a:t>От </a:t>
            </a:r>
            <a:r>
              <a:rPr lang="ru-RU" sz="2000" dirty="0">
                <a:solidFill>
                  <a:schemeClr val="tx1"/>
                </a:solidFill>
                <a:latin typeface="Times New Roman" panose="02020603050405020304" pitchFamily="18" charset="0"/>
                <a:cs typeface="Times New Roman" panose="02020603050405020304" pitchFamily="18" charset="0"/>
              </a:rPr>
              <a:t>… слагаемых … не меняется; </a:t>
            </a:r>
          </a:p>
          <a:p>
            <a:pPr marL="0" indent="0">
              <a:buNone/>
            </a:pPr>
            <a:r>
              <a:rPr lang="ru-RU" sz="2000" dirty="0" smtClean="0">
                <a:solidFill>
                  <a:schemeClr val="tx1"/>
                </a:solidFill>
                <a:latin typeface="Times New Roman" panose="02020603050405020304" pitchFamily="18" charset="0"/>
                <a:cs typeface="Times New Roman" panose="02020603050405020304" pitchFamily="18" charset="0"/>
              </a:rPr>
              <a:t>              Чтобы </a:t>
            </a:r>
            <a:r>
              <a:rPr lang="ru-RU" sz="2000" dirty="0">
                <a:solidFill>
                  <a:schemeClr val="tx1"/>
                </a:solidFill>
                <a:latin typeface="Times New Roman" panose="02020603050405020304" pitchFamily="18" charset="0"/>
                <a:cs typeface="Times New Roman" panose="02020603050405020304" pitchFamily="18" charset="0"/>
              </a:rPr>
              <a:t>к числу прибавить сумму, нужно к числу прибавить .. </a:t>
            </a:r>
            <a:r>
              <a:rPr lang="ru-RU" sz="2000" dirty="0" smtClean="0">
                <a:solidFill>
                  <a:schemeClr val="tx1"/>
                </a:solidFill>
                <a:latin typeface="Times New Roman" panose="02020603050405020304" pitchFamily="18" charset="0"/>
                <a:cs typeface="Times New Roman" panose="02020603050405020304" pitchFamily="18" charset="0"/>
              </a:rPr>
              <a:t>            	слагаемое</a:t>
            </a:r>
            <a:r>
              <a:rPr lang="ru-RU" sz="2000" dirty="0">
                <a:solidFill>
                  <a:schemeClr val="tx1"/>
                </a:solidFill>
                <a:latin typeface="Times New Roman" panose="02020603050405020304" pitchFamily="18" charset="0"/>
                <a:cs typeface="Times New Roman" panose="02020603050405020304" pitchFamily="18" charset="0"/>
              </a:rPr>
              <a:t>, а потом к полученному итогу .. второе слагаемое; </a:t>
            </a:r>
          </a:p>
          <a:p>
            <a:r>
              <a:rPr lang="ru-RU" dirty="0"/>
              <a:t>2.  </a:t>
            </a:r>
            <a:r>
              <a:rPr lang="ru-RU" dirty="0" smtClean="0"/>
              <a:t>  </a:t>
            </a:r>
            <a:r>
              <a:rPr lang="ru-RU" sz="2000" dirty="0" smtClean="0">
                <a:solidFill>
                  <a:schemeClr val="tx1"/>
                </a:solidFill>
                <a:latin typeface="Times New Roman" panose="02020603050405020304" pitchFamily="18" charset="0"/>
                <a:cs typeface="Times New Roman" panose="02020603050405020304" pitchFamily="18" charset="0"/>
              </a:rPr>
              <a:t>Применяя </a:t>
            </a:r>
            <a:r>
              <a:rPr lang="ru-RU" sz="2000" dirty="0">
                <a:solidFill>
                  <a:schemeClr val="tx1"/>
                </a:solidFill>
                <a:latin typeface="Times New Roman" panose="02020603050405020304" pitchFamily="18" charset="0"/>
                <a:cs typeface="Times New Roman" panose="02020603050405020304" pitchFamily="18" charset="0"/>
              </a:rPr>
              <a:t>данные слова и выражения, составьте известное </a:t>
            </a:r>
            <a:r>
              <a:rPr lang="ru-RU" sz="2000" dirty="0" smtClean="0">
                <a:solidFill>
                  <a:schemeClr val="tx1"/>
                </a:solidFill>
                <a:latin typeface="Times New Roman" panose="02020603050405020304" pitchFamily="18" charset="0"/>
                <a:cs typeface="Times New Roman" panose="02020603050405020304" pitchFamily="18" charset="0"/>
              </a:rPr>
              <a:t> 	вам  правило</a:t>
            </a:r>
            <a:r>
              <a:rPr lang="ru-RU" sz="2000" dirty="0">
                <a:solidFill>
                  <a:schemeClr val="tx1"/>
                </a:solidFill>
                <a:latin typeface="Times New Roman" panose="02020603050405020304" pitchFamily="18" charset="0"/>
                <a:cs typeface="Times New Roman" panose="02020603050405020304" pitchFamily="18" charset="0"/>
              </a:rPr>
              <a:t>: </a:t>
            </a:r>
            <a:endParaRPr lang="ru-RU"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000" dirty="0">
                <a:solidFill>
                  <a:schemeClr val="tx1"/>
                </a:solidFill>
                <a:latin typeface="Times New Roman" panose="02020603050405020304" pitchFamily="18" charset="0"/>
                <a:cs typeface="Times New Roman" panose="02020603050405020304" pitchFamily="18" charset="0"/>
              </a:rPr>
              <a:t>	</a:t>
            </a:r>
            <a:r>
              <a:rPr lang="ru-RU" sz="2000" i="1" dirty="0" smtClean="0">
                <a:solidFill>
                  <a:schemeClr val="tx1"/>
                </a:solidFill>
                <a:latin typeface="Times New Roman" panose="02020603050405020304" pitchFamily="18" charset="0"/>
                <a:cs typeface="Times New Roman" panose="02020603050405020304" pitchFamily="18" charset="0"/>
              </a:rPr>
              <a:t>слагаемое</a:t>
            </a:r>
            <a:r>
              <a:rPr lang="ru-RU" sz="2000" i="1" dirty="0">
                <a:solidFill>
                  <a:schemeClr val="tx1"/>
                </a:solidFill>
                <a:latin typeface="Times New Roman" panose="02020603050405020304" pitchFamily="18" charset="0"/>
                <a:cs typeface="Times New Roman" panose="02020603050405020304" pitchFamily="18" charset="0"/>
              </a:rPr>
              <a:t>, сумма, найти, вычесть, </a:t>
            </a:r>
            <a:r>
              <a:rPr lang="ru-RU" sz="2000" i="1" dirty="0" smtClean="0">
                <a:solidFill>
                  <a:schemeClr val="tx1"/>
                </a:solidFill>
                <a:latin typeface="Times New Roman" panose="02020603050405020304" pitchFamily="18" charset="0"/>
                <a:cs typeface="Times New Roman" panose="02020603050405020304" pitchFamily="18" charset="0"/>
              </a:rPr>
              <a:t>неизвестное</a:t>
            </a:r>
            <a:r>
              <a:rPr lang="ru-RU" sz="2000" i="1" dirty="0">
                <a:solidFill>
                  <a:schemeClr val="tx1"/>
                </a:solidFill>
                <a:latin typeface="Times New Roman" panose="02020603050405020304" pitchFamily="18" charset="0"/>
                <a:cs typeface="Times New Roman" panose="02020603050405020304" pitchFamily="18" charset="0"/>
              </a:rPr>
              <a:t>, </a:t>
            </a:r>
            <a:r>
              <a:rPr lang="ru-RU" sz="2000" i="1" dirty="0" smtClean="0">
                <a:solidFill>
                  <a:schemeClr val="tx1"/>
                </a:solidFill>
                <a:latin typeface="Times New Roman" panose="02020603050405020304" pitchFamily="18" charset="0"/>
                <a:cs typeface="Times New Roman" panose="02020603050405020304" pitchFamily="18" charset="0"/>
              </a:rPr>
              <a:t> 	слагаемое</a:t>
            </a:r>
            <a:r>
              <a:rPr lang="ru-RU" sz="2000" i="1" dirty="0">
                <a:solidFill>
                  <a:schemeClr val="tx1"/>
                </a:solidFill>
                <a:latin typeface="Times New Roman" panose="02020603050405020304" pitchFamily="18" charset="0"/>
                <a:cs typeface="Times New Roman" panose="02020603050405020304" pitchFamily="18" charset="0"/>
              </a:rPr>
              <a:t>, </a:t>
            </a:r>
            <a:r>
              <a:rPr lang="ru-RU" sz="2000" i="1" dirty="0" smtClean="0">
                <a:solidFill>
                  <a:schemeClr val="tx1"/>
                </a:solidFill>
                <a:latin typeface="Times New Roman" panose="02020603050405020304" pitchFamily="18" charset="0"/>
                <a:cs typeface="Times New Roman" panose="02020603050405020304" pitchFamily="18" charset="0"/>
              </a:rPr>
              <a:t> 	другое</a:t>
            </a:r>
            <a:r>
              <a:rPr lang="ru-RU" sz="2000" i="1" dirty="0">
                <a:solidFill>
                  <a:schemeClr val="tx1"/>
                </a:solidFill>
                <a:latin typeface="Times New Roman" panose="02020603050405020304" pitchFamily="18" charset="0"/>
                <a:cs typeface="Times New Roman" panose="02020603050405020304" pitchFamily="18" charset="0"/>
              </a:rPr>
              <a:t>, чтобы, нужно, из.</a:t>
            </a:r>
          </a:p>
        </p:txBody>
      </p:sp>
      <p:sp>
        <p:nvSpPr>
          <p:cNvPr id="5" name="Заголовок 4"/>
          <p:cNvSpPr>
            <a:spLocks noGrp="1"/>
          </p:cNvSpPr>
          <p:nvPr>
            <p:ph type="title"/>
          </p:nvPr>
        </p:nvSpPr>
        <p:spPr>
          <a:xfrm>
            <a:off x="395536" y="188640"/>
            <a:ext cx="8229600" cy="1600200"/>
          </a:xfrm>
        </p:spPr>
        <p:txBody>
          <a:bodyPr/>
          <a:lstStyle/>
          <a:p>
            <a:endParaRPr lang="ru-RU" sz="2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83772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80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979512"/>
          </a:xfrm>
        </p:spPr>
        <p:txBody>
          <a:bodyPr/>
          <a:lstStyle/>
          <a:p>
            <a:r>
              <a:rPr lang="ru-RU" sz="2400" dirty="0">
                <a:solidFill>
                  <a:schemeClr val="bg2">
                    <a:lumMod val="50000"/>
                  </a:schemeClr>
                </a:solidFill>
              </a:rPr>
              <a:t>Различные  формы  работы над задачей:</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211055">
            <a:off x="-262476" y="4577369"/>
            <a:ext cx="2627604"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556793"/>
            <a:ext cx="7920880" cy="3416320"/>
          </a:xfrm>
          <a:prstGeom prst="rect">
            <a:avLst/>
          </a:prstGeom>
        </p:spPr>
        <p:txBody>
          <a:bodyPr wrap="square">
            <a:spAutoFit/>
          </a:bodyPr>
          <a:lstStyle/>
          <a:p>
            <a:pPr marL="342900" indent="-342900">
              <a:buFont typeface="Arial" panose="020B0604020202020204" pitchFamily="34" charset="0"/>
              <a:buChar char="•"/>
            </a:pPr>
            <a:r>
              <a:rPr lang="ru-RU" sz="2400" dirty="0">
                <a:solidFill>
                  <a:schemeClr val="accent1">
                    <a:lumMod val="75000"/>
                  </a:schemeClr>
                </a:solidFill>
              </a:rPr>
              <a:t>Решение задач разными способами.</a:t>
            </a:r>
          </a:p>
          <a:p>
            <a:pPr marL="342900" indent="-342900">
              <a:buFont typeface="Arial" panose="020B0604020202020204" pitchFamily="34" charset="0"/>
              <a:buChar char="•"/>
            </a:pPr>
            <a:r>
              <a:rPr lang="ru-RU" sz="2400" dirty="0">
                <a:solidFill>
                  <a:schemeClr val="accent1">
                    <a:lumMod val="75000"/>
                  </a:schemeClr>
                </a:solidFill>
              </a:rPr>
              <a:t>Решение задач с недостающими или лишними данными.</a:t>
            </a:r>
          </a:p>
          <a:p>
            <a:pPr marL="342900" indent="-342900">
              <a:buFont typeface="Arial" panose="020B0604020202020204" pitchFamily="34" charset="0"/>
              <a:buChar char="•"/>
            </a:pPr>
            <a:r>
              <a:rPr lang="ru-RU" sz="2400" dirty="0">
                <a:solidFill>
                  <a:schemeClr val="accent1">
                    <a:lumMod val="75000"/>
                  </a:schemeClr>
                </a:solidFill>
              </a:rPr>
              <a:t>Изменение вопроса задачи.</a:t>
            </a:r>
          </a:p>
          <a:p>
            <a:pPr marL="342900" indent="-342900">
              <a:buFont typeface="Arial" panose="020B0604020202020204" pitchFamily="34" charset="0"/>
              <a:buChar char="•"/>
            </a:pPr>
            <a:r>
              <a:rPr lang="ru-RU" sz="2400" dirty="0">
                <a:solidFill>
                  <a:schemeClr val="accent1">
                    <a:lumMod val="75000"/>
                  </a:schemeClr>
                </a:solidFill>
              </a:rPr>
              <a:t>Выбор решения из двух предложенных (верного и неверного).</a:t>
            </a:r>
          </a:p>
          <a:p>
            <a:pPr marL="342900" indent="-342900">
              <a:buFont typeface="Arial" panose="020B0604020202020204" pitchFamily="34" charset="0"/>
              <a:buChar char="•"/>
            </a:pPr>
            <a:r>
              <a:rPr lang="ru-RU" sz="2400" dirty="0">
                <a:solidFill>
                  <a:schemeClr val="accent1">
                    <a:lumMod val="75000"/>
                  </a:schemeClr>
                </a:solidFill>
              </a:rPr>
              <a:t>Составление и решение обратных задач.</a:t>
            </a:r>
          </a:p>
          <a:p>
            <a:pPr marL="342900" indent="-342900">
              <a:buFont typeface="Arial" panose="020B0604020202020204" pitchFamily="34" charset="0"/>
              <a:buChar char="•"/>
            </a:pPr>
            <a:r>
              <a:rPr lang="ru-RU" sz="2400" dirty="0">
                <a:solidFill>
                  <a:schemeClr val="accent1">
                    <a:lumMod val="75000"/>
                  </a:schemeClr>
                </a:solidFill>
              </a:rPr>
              <a:t>Восстановление задачи из  «деформированного» </a:t>
            </a:r>
            <a:r>
              <a:rPr lang="ru-RU" sz="2400" dirty="0" smtClean="0">
                <a:solidFill>
                  <a:schemeClr val="accent1">
                    <a:lumMod val="75000"/>
                  </a:schemeClr>
                </a:solidFill>
              </a:rPr>
              <a:t>текста</a:t>
            </a:r>
            <a:r>
              <a:rPr lang="ru-RU" sz="2400" dirty="0">
                <a:solidFill>
                  <a:schemeClr val="accent1">
                    <a:lumMod val="75000"/>
                  </a:schemeClr>
                </a:solidFill>
              </a:rPr>
              <a:t>.</a:t>
            </a:r>
          </a:p>
        </p:txBody>
      </p:sp>
    </p:spTree>
    <p:extLst>
      <p:ext uri="{BB962C8B-B14F-4D97-AF65-F5344CB8AC3E}">
        <p14:creationId xmlns:p14="http://schemas.microsoft.com/office/powerpoint/2010/main" val="242419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835496"/>
          </a:xfrm>
        </p:spPr>
        <p:txBody>
          <a:bodyPr/>
          <a:lstStyle/>
          <a:p>
            <a:r>
              <a:rPr lang="ru-RU" sz="2400" dirty="0" smtClean="0"/>
              <a:t>Восстановление </a:t>
            </a:r>
            <a:r>
              <a:rPr lang="ru-RU" sz="2400" dirty="0"/>
              <a:t>задачи </a:t>
            </a:r>
            <a:r>
              <a:rPr lang="ru-RU" sz="2400" dirty="0" smtClean="0"/>
              <a:t/>
            </a:r>
            <a:br>
              <a:rPr lang="ru-RU" sz="2400" dirty="0" smtClean="0"/>
            </a:br>
            <a:r>
              <a:rPr lang="ru-RU" sz="2400" dirty="0" smtClean="0"/>
              <a:t>из </a:t>
            </a:r>
            <a:r>
              <a:rPr lang="ru-RU" sz="2400" dirty="0"/>
              <a:t>«деформированного» текста</a:t>
            </a:r>
          </a:p>
        </p:txBody>
      </p:sp>
      <p:sp>
        <p:nvSpPr>
          <p:cNvPr id="3" name="Объект 2"/>
          <p:cNvSpPr>
            <a:spLocks noGrp="1"/>
          </p:cNvSpPr>
          <p:nvPr>
            <p:ph idx="1"/>
          </p:nvPr>
        </p:nvSpPr>
        <p:spPr>
          <a:xfrm>
            <a:off x="1755924" y="1556792"/>
            <a:ext cx="6869361" cy="4285257"/>
          </a:xfrm>
        </p:spPr>
        <p:txBody>
          <a:bodyPr/>
          <a:lstStyle/>
          <a:p>
            <a:pPr>
              <a:buFontTx/>
              <a:buChar char="-"/>
            </a:pPr>
            <a:endParaRPr lang="ru-RU" dirty="0" smtClean="0"/>
          </a:p>
          <a:p>
            <a:pPr>
              <a:buFontTx/>
              <a:buChar char="-"/>
            </a:pPr>
            <a:endParaRPr lang="ru-RU" dirty="0"/>
          </a:p>
          <a:p>
            <a:pPr>
              <a:buFontTx/>
              <a:buChar char="-"/>
            </a:pPr>
            <a:endParaRPr lang="ru-RU" dirty="0" smtClean="0"/>
          </a:p>
          <a:p>
            <a:pPr>
              <a:buFontTx/>
              <a:buChar char="-"/>
            </a:pPr>
            <a:endParaRPr lang="ru-RU" dirty="0"/>
          </a:p>
          <a:p>
            <a:pPr>
              <a:buFontTx/>
              <a:buChar char="-"/>
            </a:pPr>
            <a:endParaRPr lang="ru-RU" dirty="0" smtClean="0"/>
          </a:p>
          <a:p>
            <a:pPr>
              <a:buFontTx/>
              <a:buChar char="-"/>
            </a:pPr>
            <a:endParaRPr lang="ru-RU" dirty="0"/>
          </a:p>
          <a:p>
            <a:pPr marL="0" indent="0">
              <a:buNone/>
            </a:pPr>
            <a:r>
              <a:rPr lang="ru-RU" dirty="0" smtClean="0"/>
              <a:t>	</a:t>
            </a:r>
            <a:r>
              <a:rPr lang="ru-RU" dirty="0" smtClean="0">
                <a:solidFill>
                  <a:schemeClr val="tx1"/>
                </a:solidFill>
                <a:latin typeface="Times New Roman" panose="02020603050405020304" pitchFamily="18" charset="0"/>
                <a:cs typeface="Times New Roman" panose="02020603050405020304" pitchFamily="18" charset="0"/>
              </a:rPr>
              <a:t>Задача: </a:t>
            </a:r>
            <a:r>
              <a:rPr lang="ru-RU" i="1" dirty="0" smtClean="0">
                <a:solidFill>
                  <a:schemeClr val="tx1"/>
                </a:solidFill>
                <a:latin typeface="Times New Roman" panose="02020603050405020304" pitchFamily="18" charset="0"/>
                <a:cs typeface="Times New Roman" panose="02020603050405020304" pitchFamily="18" charset="0"/>
              </a:rPr>
              <a:t>На </a:t>
            </a:r>
            <a:r>
              <a:rPr lang="ru-RU" i="1" dirty="0">
                <a:solidFill>
                  <a:schemeClr val="tx1"/>
                </a:solidFill>
                <a:latin typeface="Times New Roman" panose="02020603050405020304" pitchFamily="18" charset="0"/>
                <a:cs typeface="Times New Roman" panose="02020603050405020304" pitchFamily="18" charset="0"/>
              </a:rPr>
              <a:t>вешалке висят шляпы и шапочки. Шляп - 9, а шапочек на 5 меньше, чем шляп. Сколько всего головных уборов на вешалке?</a:t>
            </a:r>
          </a:p>
          <a:p>
            <a:endParaRPr lang="ru-RU" dirty="0"/>
          </a:p>
        </p:txBody>
      </p:sp>
      <p:sp>
        <p:nvSpPr>
          <p:cNvPr id="4" name="Блок-схема: альтернативный процесс 3"/>
          <p:cNvSpPr/>
          <p:nvPr/>
        </p:nvSpPr>
        <p:spPr>
          <a:xfrm>
            <a:off x="2123728" y="1412776"/>
            <a:ext cx="6120680" cy="252028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lvl="0">
              <a:spcBef>
                <a:spcPct val="20000"/>
              </a:spcBef>
            </a:pPr>
            <a:r>
              <a:rPr lang="ru-RU" sz="2400" dirty="0">
                <a:solidFill>
                  <a:prstClr val="black">
                    <a:lumMod val="50000"/>
                    <a:lumOff val="50000"/>
                  </a:prstClr>
                </a:solidFill>
                <a:latin typeface="Century Gothic"/>
              </a:rPr>
              <a:t>- </a:t>
            </a:r>
            <a:r>
              <a:rPr lang="ru-RU" sz="2400" dirty="0">
                <a:solidFill>
                  <a:prstClr val="black"/>
                </a:solidFill>
                <a:latin typeface="Times New Roman" panose="02020603050405020304" pitchFamily="18" charset="0"/>
                <a:cs typeface="Times New Roman" panose="02020603050405020304" pitchFamily="18" charset="0"/>
              </a:rPr>
              <a:t>На вешалке висят</a:t>
            </a:r>
          </a:p>
          <a:p>
            <a:pPr lvl="0">
              <a:spcBef>
                <a:spcPct val="20000"/>
              </a:spcBef>
            </a:pPr>
            <a:r>
              <a:rPr lang="ru-RU" sz="2400" dirty="0">
                <a:solidFill>
                  <a:prstClr val="black"/>
                </a:solidFill>
                <a:latin typeface="Times New Roman" panose="02020603050405020304" pitchFamily="18" charset="0"/>
                <a:cs typeface="Times New Roman" panose="02020603050405020304" pitchFamily="18" charset="0"/>
              </a:rPr>
              <a:t>- Шляп – 9 штук</a:t>
            </a:r>
          </a:p>
          <a:p>
            <a:pPr lvl="0">
              <a:spcBef>
                <a:spcPct val="20000"/>
              </a:spcBef>
            </a:pPr>
            <a:r>
              <a:rPr lang="ru-RU" sz="2400" dirty="0">
                <a:solidFill>
                  <a:prstClr val="black"/>
                </a:solidFill>
                <a:latin typeface="Times New Roman" panose="02020603050405020304" pitchFamily="18" charset="0"/>
                <a:cs typeface="Times New Roman" panose="02020603050405020304" pitchFamily="18" charset="0"/>
              </a:rPr>
              <a:t>- Сколько всего головных уборов на вешалке?</a:t>
            </a:r>
          </a:p>
          <a:p>
            <a:pPr lvl="0">
              <a:spcBef>
                <a:spcPct val="20000"/>
              </a:spcBef>
            </a:pPr>
            <a:r>
              <a:rPr lang="ru-RU" sz="2400" dirty="0">
                <a:solidFill>
                  <a:prstClr val="black"/>
                </a:solidFill>
                <a:latin typeface="Times New Roman" panose="02020603050405020304" pitchFamily="18" charset="0"/>
                <a:cs typeface="Times New Roman" panose="02020603050405020304" pitchFamily="18" charset="0"/>
              </a:rPr>
              <a:t>- а шапочек на 5 меньше, чем шляп.</a:t>
            </a:r>
          </a:p>
          <a:p>
            <a:pPr marL="342900" lvl="0" indent="-342900">
              <a:spcBef>
                <a:spcPct val="20000"/>
              </a:spcBef>
              <a:buFontTx/>
              <a:buChar char="-"/>
            </a:pPr>
            <a:r>
              <a:rPr lang="ru-RU" sz="2400" dirty="0">
                <a:solidFill>
                  <a:prstClr val="black"/>
                </a:solidFill>
                <a:latin typeface="Times New Roman" panose="02020603050405020304" pitchFamily="18" charset="0"/>
                <a:cs typeface="Times New Roman" panose="02020603050405020304" pitchFamily="18" charset="0"/>
              </a:rPr>
              <a:t>шляпы и шапочки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725144"/>
            <a:ext cx="2469902" cy="239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385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979512"/>
          </a:xfrm>
        </p:spPr>
        <p:txBody>
          <a:bodyPr/>
          <a:lstStyle/>
          <a:p>
            <a:r>
              <a:rPr lang="ru-RU" sz="2400" dirty="0"/>
              <a:t>Решение нестандартных задач</a:t>
            </a: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889573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10"/>
            <a:ext cx="8229600" cy="907504"/>
          </a:xfrm>
        </p:spPr>
        <p:txBody>
          <a:bodyPr/>
          <a:lstStyle/>
          <a:p>
            <a:r>
              <a:rPr lang="ru-RU" sz="2400" dirty="0"/>
              <a:t>Задачи на логику</a:t>
            </a:r>
          </a:p>
        </p:txBody>
      </p:sp>
      <p:sp>
        <p:nvSpPr>
          <p:cNvPr id="3" name="Объект 2"/>
          <p:cNvSpPr>
            <a:spLocks noGrp="1"/>
          </p:cNvSpPr>
          <p:nvPr>
            <p:ph idx="1"/>
          </p:nvPr>
        </p:nvSpPr>
        <p:spPr>
          <a:xfrm>
            <a:off x="467544" y="937221"/>
            <a:ext cx="8229600" cy="5544616"/>
          </a:xfrm>
        </p:spPr>
        <p:txBody>
          <a:bodyPr>
            <a:normAutofit fontScale="85000" lnSpcReduction="20000"/>
          </a:bodyPr>
          <a:lstStyle/>
          <a:p>
            <a:r>
              <a:rPr lang="ru-RU" sz="2000" b="1" i="1" dirty="0"/>
              <a:t>Математические </a:t>
            </a:r>
            <a:r>
              <a:rPr lang="ru-RU" sz="2000" b="1" i="1" dirty="0" smtClean="0"/>
              <a:t>ребусы</a:t>
            </a:r>
          </a:p>
          <a:p>
            <a:endParaRPr lang="ru-RU" dirty="0" smtClean="0"/>
          </a:p>
          <a:p>
            <a:pPr marL="0" indent="0">
              <a:buNone/>
            </a:pPr>
            <a:endParaRPr lang="ru-RU" dirty="0" smtClean="0"/>
          </a:p>
          <a:p>
            <a:pPr marL="0" indent="0">
              <a:buNone/>
            </a:pPr>
            <a:endParaRPr lang="ru-RU" dirty="0" smtClean="0"/>
          </a:p>
          <a:p>
            <a:pPr marL="0" indent="0">
              <a:buNone/>
            </a:pPr>
            <a:endParaRPr lang="ru-RU" dirty="0" smtClean="0"/>
          </a:p>
          <a:p>
            <a:pPr marL="0" indent="0">
              <a:buNone/>
            </a:pPr>
            <a:endParaRPr lang="ru-RU" dirty="0"/>
          </a:p>
          <a:p>
            <a:pPr marL="0" indent="0">
              <a:buNone/>
            </a:pPr>
            <a:endParaRPr lang="ru-RU" dirty="0" smtClean="0"/>
          </a:p>
          <a:p>
            <a:r>
              <a:rPr lang="ru-RU" sz="2000" b="1" i="1" dirty="0"/>
              <a:t>Задача – математический ребус-таблица с </a:t>
            </a:r>
            <a:r>
              <a:rPr lang="ru-RU" sz="2000" b="1" i="1" dirty="0" smtClean="0"/>
              <a:t>фруктами</a:t>
            </a:r>
          </a:p>
          <a:p>
            <a:endParaRPr lang="ru-RU" dirty="0" smtClean="0"/>
          </a:p>
          <a:p>
            <a:endParaRPr lang="ru-RU" dirty="0"/>
          </a:p>
          <a:p>
            <a:endParaRPr lang="ru-RU" dirty="0" smtClean="0"/>
          </a:p>
          <a:p>
            <a:endParaRPr lang="ru-RU" dirty="0"/>
          </a:p>
          <a:p>
            <a:pPr marL="0" indent="0">
              <a:buNone/>
            </a:pPr>
            <a:endParaRPr lang="ru-RU" dirty="0" smtClean="0"/>
          </a:p>
          <a:p>
            <a:pPr marL="0" indent="0">
              <a:buNone/>
            </a:pPr>
            <a:endParaRPr lang="ru-RU" dirty="0"/>
          </a:p>
          <a:p>
            <a:pPr marL="0" indent="0">
              <a:buNone/>
            </a:pPr>
            <a:endParaRPr lang="ru-RU" dirty="0" smtClean="0"/>
          </a:p>
          <a:p>
            <a:r>
              <a:rPr lang="ru-RU" sz="1800" b="1" i="1" dirty="0"/>
              <a:t>             </a:t>
            </a:r>
            <a:r>
              <a:rPr lang="ru-RU" sz="1800" b="1" i="1" dirty="0" smtClean="0"/>
              <a:t>  Логические </a:t>
            </a:r>
            <a:r>
              <a:rPr lang="ru-RU" sz="1800" b="1" i="1" dirty="0"/>
              <a:t>текстовые задачи в 2-3 действия </a:t>
            </a:r>
          </a:p>
          <a:p>
            <a:pPr algn="just"/>
            <a:r>
              <a:rPr lang="ru-RU" sz="1500" b="1" i="1" dirty="0">
                <a:solidFill>
                  <a:schemeClr val="tx1"/>
                </a:solidFill>
                <a:latin typeface="Times New Roman" panose="02020603050405020304" pitchFamily="18" charset="0"/>
                <a:cs typeface="Times New Roman" panose="02020603050405020304" pitchFamily="18" charset="0"/>
              </a:rPr>
              <a:t>                    Условие.   Саше подарили маленького щенка. Мальчик тут же замерил его рост. Оказалось, что он составляет 20 см. Спустя год Саша вновь замерил рост своего питомца, теперь он равнялся 36 см. Через год собака доросла до 44 см, а еще спустя год цифра на ростомере равнялась 48 см. Какого роста будет любимый пёс Саши еще через год, если имеющаяся закономерность роста сохранится?</a:t>
            </a:r>
          </a:p>
          <a:p>
            <a:pPr algn="just"/>
            <a:endParaRPr lang="ru-RU" sz="1500" b="1" i="1" dirty="0">
              <a:solidFill>
                <a:schemeClr val="tx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78252"/>
            <a:ext cx="2760133" cy="179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rotWithShape="1">
          <a:blip r:embed="rId3" cstate="print">
            <a:extLst>
              <a:ext uri="{28A0092B-C50C-407E-A947-70E740481C1C}">
                <a14:useLocalDpi xmlns:a14="http://schemas.microsoft.com/office/drawing/2010/main" val="0"/>
              </a:ext>
            </a:extLst>
          </a:blip>
          <a:srcRect l="26850" t="44591" r="4302" b="28606"/>
          <a:stretch/>
        </p:blipFill>
        <p:spPr bwMode="auto">
          <a:xfrm>
            <a:off x="1043608" y="1700808"/>
            <a:ext cx="2553072" cy="1224136"/>
          </a:xfrm>
          <a:prstGeom prst="rect">
            <a:avLst/>
          </a:prstGeom>
          <a:noFill/>
          <a:ln>
            <a:noFill/>
          </a:ln>
          <a:extLst>
            <a:ext uri="{53640926-AAD7-44D8-BBD7-CCE9431645EC}">
              <a14:shadowObscured xmlns:a14="http://schemas.microsoft.com/office/drawing/2010/main"/>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3230">
            <a:off x="6206342" y="409050"/>
            <a:ext cx="2468563"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298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142</TotalTime>
  <Words>442</Words>
  <Application>Microsoft Office PowerPoint</Application>
  <PresentationFormat>Экран (4:3)</PresentationFormat>
  <Paragraphs>92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Исполнительная</vt:lpstr>
      <vt:lpstr>ГБОУ СОШ с. Большой Толкай муниципального района Похвистневский </vt:lpstr>
      <vt:lpstr>Задачи для формирования математической грамотности</vt:lpstr>
      <vt:lpstr>Возможности развития  функциональной грамотности по предмету «Математика»</vt:lpstr>
      <vt:lpstr>Задания для развития математической речи при работе с числовыми упражнениями:</vt:lpstr>
      <vt:lpstr>Презентация PowerPoint</vt:lpstr>
      <vt:lpstr>Различные  формы  работы над задачей:</vt:lpstr>
      <vt:lpstr>Восстановление задачи  из «деформированного» текста</vt:lpstr>
      <vt:lpstr>Решение нестандартных задач</vt:lpstr>
      <vt:lpstr>Задачи на логику</vt:lpstr>
      <vt:lpstr>Решение логических задач табличным способом</vt:lpstr>
      <vt:lpstr>Моделирование и решение заданий с использованием математических  умений и знаний  повседневных жизненных ситуаций.</vt:lpstr>
      <vt:lpstr>Задачи – расчеты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Учитель</cp:lastModifiedBy>
  <cp:revision>17</cp:revision>
  <dcterms:created xsi:type="dcterms:W3CDTF">2020-12-08T09:01:03Z</dcterms:created>
  <dcterms:modified xsi:type="dcterms:W3CDTF">2020-12-11T05:12:46Z</dcterms:modified>
</cp:coreProperties>
</file>