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636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endParaRPr lang="ru-RU" altLang="ru-RU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charset="0"/>
              </a:defRPr>
            </a:lvl1pPr>
          </a:lstStyle>
          <a:p>
            <a:fld id="{DC990427-3DB2-442B-8093-E64F603F1D2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32AFF64-597D-404A-AC03-C943A831CF10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E6630D-402B-47F6-94A5-86428AC5FA7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3379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7158D6-3438-410F-8706-7B2AEDCE1A03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3481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CFBFBB-32A3-43BC-81E6-F0C8F90D0CA0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3584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05FEA6-FEAB-4400-98AB-7A3222E9BA5C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3686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2A9A73-4A81-4063-93CC-C96442B354A4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788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E4E84A-AEA0-40B1-A0F7-1949997BF3A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891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918EAB-EE78-41DF-9F19-1FF01C257655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3993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8BF9BE2-A551-4A2B-BAB3-621BBE17C744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4096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33AEDA2-0C0C-4D82-B9FD-A76BFAA4FB58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4198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1E27B5-34B8-4076-8D38-978178B999E0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3C1589D-F5DB-4647-8560-99F579DA1215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F45EA14-B8B8-42F3-8776-EDF5BDCDDA06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15900" indent="-214313" eaLnBrk="1"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endParaRPr lang="ru-RU" altLang="ru-RU" sz="2000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fld id="{48988947-50B4-47AB-BBD2-8FE8BFC948B9}" type="slidenum">
              <a:rPr lang="ru-RU" altLang="ru-RU">
                <a:latin typeface="+mn-lt" charset="0"/>
                <a:cs typeface="+mn-ea" charset="0"/>
              </a:rPr>
              <a:pPr hangingPunct="1">
                <a:lnSpc>
                  <a:spcPct val="100000"/>
                </a:lnSpc>
              </a:pPr>
              <a:t>4</a:t>
            </a:fld>
            <a:endParaRPr lang="ru-RU" altLang="ru-RU">
              <a:latin typeface="+mn-lt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D41266-4E03-4DEA-827C-76F331FEACF2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829448-0318-456F-AAAF-9A0EF7A033F8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90F824-D9E5-4F8D-AB22-4DCC2DAE5988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C0FDA4-A975-4290-BB92-5DC28D915075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E7C292-429D-4551-87A8-FF0B4B06C4C1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8634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95817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93200" y="457200"/>
            <a:ext cx="2894013" cy="56213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457200"/>
            <a:ext cx="8534400" cy="56213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28248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88280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1368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66906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87874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09447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45622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22916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9026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188545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45989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8058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0" y="1604963"/>
            <a:ext cx="2817813" cy="452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0" y="1604963"/>
            <a:ext cx="8305800" cy="452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134700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4852988"/>
            <a:ext cx="11276013" cy="12207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>
          <a:xfrm>
            <a:off x="8636000" y="76200"/>
            <a:ext cx="3351213" cy="287338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>
          <a:xfrm>
            <a:off x="10972800" y="6473825"/>
            <a:ext cx="1009650" cy="244475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70052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58286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07306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224669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2716213" cy="472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75013" y="1600200"/>
            <a:ext cx="2717800" cy="4722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99882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864515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9720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61562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89023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73189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640020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611125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90025" y="457200"/>
            <a:ext cx="2894013" cy="58658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3225" y="457200"/>
            <a:ext cx="8534400" cy="58658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12395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18532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075489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5149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8000" y="5532438"/>
            <a:ext cx="3833813" cy="766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4213" y="5532438"/>
            <a:ext cx="3835400" cy="766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9225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2033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06400" y="1554163"/>
            <a:ext cx="5713413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2213" y="1554163"/>
            <a:ext cx="5715000" cy="452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73443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553100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10608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938746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594882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97059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75400" y="4994275"/>
            <a:ext cx="1954213" cy="13049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8000" y="4994275"/>
            <a:ext cx="5715000" cy="13049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02162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3511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8907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4546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487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3468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685800" y="1050925"/>
            <a:ext cx="11506200" cy="1588"/>
          </a:xfrm>
          <a:prstGeom prst="line">
            <a:avLst/>
          </a:prstGeom>
          <a:noFill/>
          <a:ln w="9360" cap="flat">
            <a:solidFill>
              <a:srgbClr val="F0A22E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85800" y="1050925"/>
            <a:ext cx="11506200" cy="1588"/>
          </a:xfrm>
          <a:prstGeom prst="line">
            <a:avLst/>
          </a:prstGeom>
          <a:noFill/>
          <a:ln w="9360" cap="flat">
            <a:solidFill>
              <a:srgbClr val="F0A22E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685800" y="1057275"/>
            <a:ext cx="11506200" cy="3175"/>
          </a:xfrm>
          <a:prstGeom prst="line">
            <a:avLst/>
          </a:prstGeom>
          <a:noFill/>
          <a:ln w="9360" cap="flat">
            <a:solidFill>
              <a:srgbClr val="F0A22E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457200"/>
            <a:ext cx="11580813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554163"/>
            <a:ext cx="115808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  <a:p>
            <a:pPr lvl="1"/>
            <a:r>
              <a:rPr lang="en-GB" altLang="ru-RU" smtClean="0"/>
              <a:t>Второй уровень</a:t>
            </a:r>
          </a:p>
          <a:p>
            <a:pPr lvl="2"/>
            <a:r>
              <a:rPr lang="en-GB" altLang="ru-RU" smtClean="0"/>
              <a:t>Третий уровень</a:t>
            </a:r>
          </a:p>
          <a:p>
            <a:pPr lvl="3"/>
            <a:r>
              <a:rPr lang="en-GB" altLang="ru-RU" smtClean="0"/>
              <a:t>Четвертый уровень</a:t>
            </a:r>
          </a:p>
          <a:p>
            <a:pPr lvl="4"/>
            <a:r>
              <a:rPr lang="en-GB" altLang="ru-RU" smtClean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8636000" y="76200"/>
            <a:ext cx="33512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4775200" y="76200"/>
            <a:ext cx="38608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10972800" y="6473825"/>
            <a:ext cx="1009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altLang="ru-RU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4E3B3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4E3B3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E3B3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E3B3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E3B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685800" y="1050925"/>
            <a:ext cx="11506200" cy="1588"/>
          </a:xfrm>
          <a:prstGeom prst="line">
            <a:avLst/>
          </a:prstGeom>
          <a:noFill/>
          <a:ln w="9360" cap="flat">
            <a:solidFill>
              <a:srgbClr val="F0A22E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85800" y="1050925"/>
            <a:ext cx="11506200" cy="1588"/>
          </a:xfrm>
          <a:prstGeom prst="line">
            <a:avLst/>
          </a:prstGeom>
          <a:noFill/>
          <a:ln w="9360" cap="flat">
            <a:solidFill>
              <a:srgbClr val="F0A22E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Line 3"/>
          <p:cNvSpPr>
            <a:spLocks noChangeShapeType="1"/>
          </p:cNvSpPr>
          <p:nvPr/>
        </p:nvSpPr>
        <p:spPr bwMode="auto">
          <a:xfrm>
            <a:off x="685800" y="1057275"/>
            <a:ext cx="11506200" cy="3175"/>
          </a:xfrm>
          <a:prstGeom prst="line">
            <a:avLst/>
          </a:prstGeom>
          <a:noFill/>
          <a:ln w="9360" cap="flat">
            <a:solidFill>
              <a:srgbClr val="F0A22E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685800" y="5349875"/>
            <a:ext cx="11506200" cy="3175"/>
          </a:xfrm>
          <a:prstGeom prst="line">
            <a:avLst/>
          </a:prstGeom>
          <a:noFill/>
          <a:ln w="9360" cap="flat">
            <a:solidFill>
              <a:srgbClr val="F0A22E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4852988"/>
            <a:ext cx="11276013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8636000" y="76200"/>
            <a:ext cx="33512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4165600" y="76200"/>
            <a:ext cx="4470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10972800" y="6473825"/>
            <a:ext cx="1009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altLang="ru-RU"/>
              <a:t>1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96" r:id="rId12"/>
  </p:sldLayoutIdLst>
  <p:hf sldNum="0" hdr="0" ftr="0"/>
  <p:txStyles>
    <p:titleStyle>
      <a:lvl1pPr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4E3B3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4E3B3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E3B3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E3B3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E3B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685800" y="1050925"/>
            <a:ext cx="11506200" cy="1588"/>
          </a:xfrm>
          <a:prstGeom prst="line">
            <a:avLst/>
          </a:prstGeom>
          <a:noFill/>
          <a:ln w="9360" cap="flat">
            <a:solidFill>
              <a:srgbClr val="F0A22E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685800" y="1050925"/>
            <a:ext cx="11506200" cy="1588"/>
          </a:xfrm>
          <a:prstGeom prst="line">
            <a:avLst/>
          </a:prstGeom>
          <a:noFill/>
          <a:ln w="9360" cap="flat">
            <a:solidFill>
              <a:srgbClr val="F0A22E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685800" y="1057275"/>
            <a:ext cx="11506200" cy="3175"/>
          </a:xfrm>
          <a:prstGeom prst="line">
            <a:avLst/>
          </a:prstGeom>
          <a:noFill/>
          <a:ln w="9360" cap="flat">
            <a:solidFill>
              <a:srgbClr val="F0A22E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03225" y="457200"/>
            <a:ext cx="11580813" cy="839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600200"/>
            <a:ext cx="5586413" cy="472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  <a:p>
            <a:pPr lvl="1"/>
            <a:r>
              <a:rPr lang="en-GB" altLang="ru-RU" smtClean="0"/>
              <a:t>Второй уровень</a:t>
            </a:r>
          </a:p>
          <a:p>
            <a:pPr lvl="2"/>
            <a:r>
              <a:rPr lang="en-GB" altLang="ru-RU" smtClean="0"/>
              <a:t>Третий уровень</a:t>
            </a:r>
          </a:p>
          <a:p>
            <a:pPr lvl="3"/>
            <a:r>
              <a:rPr lang="en-GB" altLang="ru-RU" smtClean="0"/>
              <a:t>Четвертый уровень</a:t>
            </a:r>
          </a:p>
          <a:p>
            <a:pPr lvl="4"/>
            <a:r>
              <a:rPr lang="en-GB" alt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8636000" y="76200"/>
            <a:ext cx="33512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4165600" y="76200"/>
            <a:ext cx="4470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10972800" y="6477000"/>
            <a:ext cx="10144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altLang="ru-RU"/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4E3B3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4E3B3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E3B3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E3B3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E3B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/>
          <p:cNvSpPr>
            <a:spLocks noChangeShapeType="1"/>
          </p:cNvSpPr>
          <p:nvPr/>
        </p:nvSpPr>
        <p:spPr bwMode="auto">
          <a:xfrm>
            <a:off x="685800" y="1050925"/>
            <a:ext cx="11506200" cy="1588"/>
          </a:xfrm>
          <a:prstGeom prst="line">
            <a:avLst/>
          </a:prstGeom>
          <a:noFill/>
          <a:ln w="9360" cap="flat">
            <a:solidFill>
              <a:srgbClr val="F0A22E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685800" y="1050925"/>
            <a:ext cx="11506200" cy="1588"/>
          </a:xfrm>
          <a:prstGeom prst="line">
            <a:avLst/>
          </a:prstGeom>
          <a:noFill/>
          <a:ln w="9360" cap="flat">
            <a:solidFill>
              <a:srgbClr val="F0A22E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685800" y="1057275"/>
            <a:ext cx="11506200" cy="3175"/>
          </a:xfrm>
          <a:prstGeom prst="line">
            <a:avLst/>
          </a:prstGeom>
          <a:noFill/>
          <a:ln w="9360" cap="flat">
            <a:solidFill>
              <a:srgbClr val="F0A22E">
                <a:alpha val="0"/>
              </a:srgb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00" name="Freeform 4"/>
          <p:cNvSpPr>
            <a:spLocks noChangeArrowheads="1"/>
          </p:cNvSpPr>
          <p:nvPr/>
        </p:nvSpPr>
        <p:spPr bwMode="auto">
          <a:xfrm>
            <a:off x="4673600" y="615950"/>
            <a:ext cx="6705600" cy="3657600"/>
          </a:xfrm>
          <a:custGeom>
            <a:avLst/>
            <a:gdLst/>
            <a:ahLst/>
            <a:cxnLst/>
            <a:rect l="0" t="0" r="0" b="0"/>
            <a:pathLst/>
          </a:custGeom>
          <a:solidFill>
            <a:srgbClr val="FFFFFF"/>
          </a:solidFill>
          <a:ln w="6480" cap="flat">
            <a:solidFill>
              <a:srgbClr val="F0A22E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3200">
                <a:latin typeface="Franklin Gothic Book" panose="020B0503020102020204" pitchFamily="34" charset="0"/>
              </a:rPr>
              <a:t>Вставка рисунка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8636000" y="76200"/>
            <a:ext cx="3351213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altLang="ru-RU"/>
              <a:t>30.9.21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4165600" y="76200"/>
            <a:ext cx="4470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10972800" y="6477000"/>
            <a:ext cx="1014413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cs typeface="Arial Unicode MS" charset="0"/>
              </a:defRPr>
            </a:lvl1pPr>
          </a:lstStyle>
          <a:p>
            <a:r>
              <a:rPr lang="ru-RU" altLang="ru-RU"/>
              <a:t>1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4994275"/>
            <a:ext cx="7821613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мышьюОбразец заголовка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5532438"/>
            <a:ext cx="7821613" cy="76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9800" tIns="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0"/>
            <a:r>
              <a:rPr lang="en-GB" altLang="ru-RU" smtClean="0"/>
              <a:t>Девятый уровень структурыОбразец текста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2pPr>
      <a:lvl3pPr marL="11430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3pPr>
      <a:lvl4pPr marL="16002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4pPr>
      <a:lvl5pPr marL="20574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5pPr>
      <a:lvl6pPr marL="25146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6pPr>
      <a:lvl7pPr marL="29718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7pPr>
      <a:lvl8pPr marL="34290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8pPr>
      <a:lvl9pPr marL="3886200" indent="-228600" algn="l" defTabSz="449263" rtl="0" fontAlgn="base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Franklin Gothic Book" panose="020B05030201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>
        <a:lnSpc>
          <a:spcPct val="10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4E3B3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10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4E3B3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10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E3B3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10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4E3B3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10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4E3B3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57200"/>
            <a:ext cx="11582400" cy="838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altLang="ru-RU" sz="3600">
                <a:solidFill>
                  <a:srgbClr val="4E3B30"/>
                </a:solidFill>
                <a:latin typeface="Franklin Gothic Medium" panose="020B0603020102020204" pitchFamily="34" charset="0"/>
              </a:rPr>
              <a:t>Проверка домашнего задания</a:t>
            </a:r>
          </a:p>
        </p:txBody>
      </p:sp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Д/з: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Напишите эссе на тему «Почему невыгодно быть финансово неграмотным человеком» . Приведите примеры финансово неграмотного поведения и выразите своё отношение к проблеме 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57200"/>
            <a:ext cx="11582400" cy="838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altLang="ru-RU" sz="3600">
                <a:solidFill>
                  <a:srgbClr val="4E3B30"/>
                </a:solidFill>
                <a:latin typeface="Franklin Gothic Medium" panose="020B0603020102020204" pitchFamily="34" charset="0"/>
                <a:cs typeface="Roboto" charset="0"/>
              </a:rPr>
              <a:t>КАКИМИ банкнотАМИ И МОНЕТАМИ ПЛАТИТЬ</a:t>
            </a: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fld id="{3AF8414D-9E45-4C81-8A61-876A89312AA7}" type="slidenum">
              <a:rPr lang="ru-RU" altLang="ru-RU">
                <a:latin typeface="Franklin Gothic Book" panose="020B0503020102020204" pitchFamily="34" charset="0"/>
                <a:cs typeface="Arial Unicode MS" charset="0"/>
              </a:rPr>
              <a:pPr hangingPunct="1">
                <a:lnSpc>
                  <a:spcPct val="100000"/>
                </a:lnSpc>
              </a:pPr>
              <a:t>10</a:t>
            </a:fld>
            <a:endParaRPr lang="ru-RU" altLang="ru-RU">
              <a:latin typeface="Franklin Gothic Book" panose="020B0503020102020204" pitchFamily="34" charset="0"/>
              <a:cs typeface="Arial Unicode MS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920750" y="1541463"/>
            <a:ext cx="7600950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2400">
                <a:cs typeface="Roboto Light" charset="0"/>
              </a:rPr>
              <a:t>Стоимость покупки составляет 394 рубля. </a:t>
            </a:r>
          </a:p>
          <a:p>
            <a:pPr hangingPunct="1">
              <a:lnSpc>
                <a:spcPct val="100000"/>
              </a:lnSpc>
            </a:pPr>
            <a:r>
              <a:rPr lang="ru-RU" altLang="ru-RU" sz="2400">
                <a:cs typeface="Roboto Light" charset="0"/>
              </a:rPr>
              <a:t>В кошелке у Миши одна банкнота 500 рублей, две банкноты по 100 рублей, 4 банкноты по 50 рублей, а также 1 монета – 10 рублей, 3 монеты по 5 рублей, 6 монет по 2 рубля, 8 монет по 1 рублю.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06400" y="3690938"/>
            <a:ext cx="7489825" cy="1219200"/>
          </a:xfrm>
          <a:prstGeom prst="rect">
            <a:avLst/>
          </a:prstGeom>
          <a:solidFill>
            <a:srgbClr val="FCE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ru-RU" altLang="ru-RU" sz="2400" b="1">
              <a:solidFill>
                <a:srgbClr val="FFFFFF"/>
              </a:solidFill>
              <a:cs typeface="Roboto Light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ru-RU" altLang="ru-RU" sz="2400" b="1">
                <a:solidFill>
                  <a:srgbClr val="FFFFFF"/>
                </a:solidFill>
                <a:cs typeface="Roboto Light" charset="0"/>
              </a:rPr>
              <a:t>Какие банкноты и монеты должен отдать Миша продавцу, чтобы расплатиться без сдачи?</a:t>
            </a:r>
          </a:p>
          <a:p>
            <a:pPr algn="ctr" hangingPunct="1">
              <a:lnSpc>
                <a:spcPct val="100000"/>
              </a:lnSpc>
            </a:pPr>
            <a:endParaRPr lang="ru-RU" altLang="ru-RU" sz="2400" b="1">
              <a:solidFill>
                <a:srgbClr val="FFFFFF"/>
              </a:solidFill>
              <a:cs typeface="Roboto Light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8410575" y="3546475"/>
            <a:ext cx="357822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Решение задачи:</a:t>
            </a:r>
          </a:p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394-2*100=194</a:t>
            </a:r>
          </a:p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194-3*50=44</a:t>
            </a:r>
          </a:p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44-10=34</a:t>
            </a:r>
          </a:p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34-3*5=19</a:t>
            </a:r>
          </a:p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19-2*6=7</a:t>
            </a:r>
          </a:p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7-7*1=0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06400" y="5337175"/>
            <a:ext cx="7777163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Ответ: 2 банкноты по 100 рублей, 3 банкноты по 50 рублей, 1 монета - 10 рублей, 3 монеты по 5 рублей, 6 монет по 2 рубля, 7 монет по 1 рублю.</a:t>
            </a:r>
          </a:p>
          <a:p>
            <a:pPr hangingPunct="1">
              <a:lnSpc>
                <a:spcPct val="100000"/>
              </a:lnSpc>
            </a:pPr>
            <a:endParaRPr lang="ru-RU" altLang="ru-RU" sz="2800" b="1">
              <a:latin typeface="Franklin Gothic Book" panose="020B0503020102020204" pitchFamily="34" charset="0"/>
            </a:endParaRPr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113" y="1295400"/>
            <a:ext cx="3232150" cy="214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3402013"/>
            <a:ext cx="345440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57200"/>
            <a:ext cx="11582400" cy="838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altLang="ru-RU" sz="3600">
                <a:solidFill>
                  <a:srgbClr val="4E3B30"/>
                </a:solidFill>
                <a:latin typeface="Franklin Gothic Medium" panose="020B0603020102020204" pitchFamily="34" charset="0"/>
                <a:cs typeface="Roboto" charset="0"/>
              </a:rPr>
              <a:t>РАСЧЕТ СДАЧИ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fld id="{41EB18D8-EED3-4385-B2EF-4504E0F5E504}" type="slidenum">
              <a:rPr lang="ru-RU" altLang="ru-RU">
                <a:latin typeface="Franklin Gothic Book" panose="020B0503020102020204" pitchFamily="34" charset="0"/>
                <a:cs typeface="Arial Unicode MS" charset="0"/>
              </a:rPr>
              <a:pPr hangingPunct="1">
                <a:lnSpc>
                  <a:spcPct val="100000"/>
                </a:lnSpc>
              </a:pPr>
              <a:t>11</a:t>
            </a:fld>
            <a:endParaRPr lang="ru-RU" altLang="ru-RU">
              <a:latin typeface="Franklin Gothic Book" panose="020B0503020102020204" pitchFamily="34" charset="0"/>
              <a:cs typeface="Arial Unicode MS" charset="0"/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706438" y="1295400"/>
            <a:ext cx="11483975" cy="158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2400">
                <a:cs typeface="Roboto Light" charset="0"/>
              </a:rPr>
              <a:t>На 8 Марта Ваня решил подарить маме букет тюльпанов, которые стоят 30 рублей за штуку.  Больше всего Ване понравились цветы, которыми торгует бабушка около входа метро. Отец дал Ване на покупку банкноту в размере 500 рублей. 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06438" y="2878138"/>
            <a:ext cx="8780462" cy="1108075"/>
          </a:xfrm>
          <a:prstGeom prst="rect">
            <a:avLst/>
          </a:prstGeom>
          <a:solidFill>
            <a:srgbClr val="FCE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2400" b="1">
                <a:solidFill>
                  <a:srgbClr val="FFFFFF"/>
                </a:solidFill>
                <a:cs typeface="Roboto Light" charset="0"/>
              </a:rPr>
              <a:t>Какого размера сдачу получит Ваня, если решит купить максимально большой букет из нечетного количества цветов?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07963" y="3987800"/>
            <a:ext cx="11984037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Ответ:50 рублей</a:t>
            </a:r>
          </a:p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Решение задачи:</a:t>
            </a:r>
          </a:p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Ваня может купить 15 тюльпанов </a:t>
            </a:r>
          </a:p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(500/30=16,6.Ближайшее нечетное число – 15).</a:t>
            </a:r>
          </a:p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15*30=450 рублей.</a:t>
            </a:r>
          </a:p>
          <a:p>
            <a:pPr hangingPunct="1">
              <a:lnSpc>
                <a:spcPct val="100000"/>
              </a:lnSpc>
            </a:pPr>
            <a:r>
              <a:rPr lang="ru-RU" altLang="ru-RU" sz="2800" b="1">
                <a:latin typeface="Franklin Gothic Book" panose="020B0503020102020204" pitchFamily="34" charset="0"/>
              </a:rPr>
              <a:t>500-450=50 рублей сдачи.</a:t>
            </a:r>
          </a:p>
          <a:p>
            <a:pPr hangingPunct="1">
              <a:lnSpc>
                <a:spcPct val="100000"/>
              </a:lnSpc>
            </a:pPr>
            <a:endParaRPr lang="ru-RU" altLang="ru-RU" sz="2800" b="1">
              <a:latin typeface="Franklin Gothic Book" panose="020B0503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57150"/>
            <a:ext cx="11582400" cy="666750"/>
          </a:xfrm>
          <a:ln/>
        </p:spPr>
        <p:txBody>
          <a:bodyPr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altLang="ru-RU" sz="3200">
                <a:solidFill>
                  <a:srgbClr val="4E3B30"/>
                </a:solidFill>
                <a:latin typeface="Franklin Gothic Medium" panose="020B0603020102020204" pitchFamily="34" charset="0"/>
              </a:rPr>
              <a:t>правилами обмена банкнот</a:t>
            </a:r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fld id="{54670ED1-CF28-4F63-8F71-8DA14F85DF98}" type="slidenum">
              <a:rPr lang="ru-RU" altLang="ru-RU">
                <a:latin typeface="Franklin Gothic Book" panose="020B0503020102020204" pitchFamily="34" charset="0"/>
                <a:cs typeface="Arial Unicode MS" charset="0"/>
              </a:rPr>
              <a:pPr hangingPunct="1">
                <a:lnSpc>
                  <a:spcPct val="100000"/>
                </a:lnSpc>
              </a:pPr>
              <a:t>12</a:t>
            </a:fld>
            <a:endParaRPr lang="ru-RU" altLang="ru-RU">
              <a:latin typeface="Franklin Gothic Book" panose="020B0503020102020204" pitchFamily="34" charset="0"/>
              <a:cs typeface="Arial Unicode MS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06400" y="3419475"/>
            <a:ext cx="4783138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650875"/>
            <a:ext cx="11985625" cy="582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57200"/>
            <a:ext cx="11582400" cy="838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altLang="ru-RU" sz="3600">
                <a:solidFill>
                  <a:srgbClr val="4E3B30"/>
                </a:solidFill>
                <a:latin typeface="Franklin Gothic Medium" panose="020B0603020102020204" pitchFamily="34" charset="0"/>
              </a:rPr>
              <a:t>Неприятная ситуация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304925"/>
            <a:ext cx="121920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  <a:cs typeface="Roboto Light" charset="0"/>
              </a:rPr>
              <a:t>В магазине Саша дал кассиру крупную банкноту. Кассир сказал, что банкнота фальшивая, и вернуть ее отказался. Саша потребовал позвать администратора. Администратор назвал его фальшивомонетчиком, угрожал судом и тюрьмой, а затем предложил уйти, но без банкноты.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ru-RU" altLang="ru-RU" sz="3200">
              <a:solidFill>
                <a:srgbClr val="4E3B30"/>
              </a:solidFill>
              <a:latin typeface="Franklin Gothic Book" panose="020B0503020102020204" pitchFamily="34" charset="0"/>
              <a:cs typeface="Roboto Light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latin typeface="Franklin Gothic Book" panose="020B0503020102020204" pitchFamily="34" charset="0"/>
                <a:cs typeface="Arial Unicode MS" charset="0"/>
              </a:rPr>
              <a:t>1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t="22878" r="15660" b="24960"/>
          <a:stretch>
            <a:fillRect/>
          </a:stretch>
        </p:blipFill>
        <p:spPr bwMode="auto">
          <a:xfrm>
            <a:off x="6865938" y="3567113"/>
            <a:ext cx="5326062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4590" t="22878" r="15660" b="2496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706813"/>
            <a:ext cx="6865938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587375" indent="-585788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hangingPunct="1">
              <a:lnSpc>
                <a:spcPct val="150000"/>
              </a:lnSpc>
            </a:pPr>
            <a:r>
              <a:rPr lang="ru-RU" altLang="ru-RU" sz="2600" b="1">
                <a:latin typeface="Franklin Gothic Book" panose="020B0503020102020204" pitchFamily="34" charset="0"/>
              </a:rPr>
              <a:t>Как следует поступить Саше и Полине?</a:t>
            </a:r>
          </a:p>
          <a:p>
            <a:pPr hangingPunct="1">
              <a:lnSpc>
                <a:spcPct val="150000"/>
              </a:lnSpc>
              <a:buClr>
                <a:srgbClr val="E48B9A"/>
              </a:buClr>
              <a:buSzPct val="120000"/>
              <a:buFont typeface="Arial Unicode MS" charset="0"/>
              <a:buChar char="☐"/>
            </a:pPr>
            <a:r>
              <a:rPr lang="ru-RU" altLang="ru-RU" sz="2600" b="1">
                <a:latin typeface="Franklin Gothic Book" panose="020B0503020102020204" pitchFamily="34" charset="0"/>
                <a:cs typeface="Roboto Light" charset="0"/>
              </a:rPr>
              <a:t>Поскорее уйти из магазина без купюры.</a:t>
            </a:r>
          </a:p>
          <a:p>
            <a:pPr hangingPunct="1">
              <a:lnSpc>
                <a:spcPct val="150000"/>
              </a:lnSpc>
              <a:buClr>
                <a:srgbClr val="E48B9A"/>
              </a:buClr>
              <a:buSzPct val="120000"/>
              <a:buFont typeface="Arial Unicode MS" charset="0"/>
              <a:buChar char="☐"/>
            </a:pPr>
            <a:r>
              <a:rPr lang="ru-RU" altLang="ru-RU" sz="2600" b="1">
                <a:latin typeface="Franklin Gothic Book" panose="020B0503020102020204" pitchFamily="34" charset="0"/>
                <a:cs typeface="Roboto Light" charset="0"/>
              </a:rPr>
              <a:t>Забрать купюру и уйти из магазина. При отказе кассира ее вернуть, вызвать полицию.</a:t>
            </a:r>
          </a:p>
          <a:p>
            <a:pPr hangingPunct="1">
              <a:lnSpc>
                <a:spcPct val="150000"/>
              </a:lnSpc>
              <a:buClr>
                <a:srgbClr val="E48B9A"/>
              </a:buClr>
              <a:buSzPct val="120000"/>
              <a:buFont typeface="Arial Unicode MS" charset="0"/>
              <a:buChar char="☐"/>
            </a:pPr>
            <a:r>
              <a:rPr lang="ru-RU" altLang="ru-RU" sz="2600" b="1">
                <a:latin typeface="Franklin Gothic Book" panose="020B0503020102020204" pitchFamily="34" charset="0"/>
                <a:cs typeface="Roboto Light" charset="0"/>
              </a:rPr>
              <a:t>Пытаться доказать, что купюра настоящая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616450"/>
            <a:ext cx="4349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</a:pPr>
            <a:r>
              <a:rPr lang="ru-RU" altLang="ru-RU" sz="3200" b="1">
                <a:solidFill>
                  <a:srgbClr val="000000"/>
                </a:solidFill>
                <a:latin typeface="Franklin Gothic Book" panose="020B0503020102020204" pitchFamily="34" charset="0"/>
              </a:rPr>
              <a:t>√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19138" y="357188"/>
            <a:ext cx="11158537" cy="66675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</a:pPr>
            <a:r>
              <a:rPr lang="ru-RU" altLang="ru-RU" sz="3600">
                <a:solidFill>
                  <a:srgbClr val="4E3B30"/>
                </a:solidFill>
                <a:latin typeface="Franklin Gothic Medium" panose="020B0603020102020204" pitchFamily="34" charset="0"/>
                <a:cs typeface="Roboto" charset="0"/>
              </a:rPr>
              <a:t>КАК ОТЛИЧИЬ ФАЛЬШИВУЮ банкнотУ ОТ НАСТОЯЩЕЙ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fld id="{CDE5FF91-4745-444A-885F-7FBF940FF8C9}" type="slidenum">
              <a:rPr lang="ru-RU" altLang="ru-RU">
                <a:latin typeface="Franklin Gothic Book" panose="020B0503020102020204" pitchFamily="34" charset="0"/>
                <a:cs typeface="Arial Unicode MS" charset="0"/>
              </a:rPr>
              <a:pPr hangingPunct="1">
                <a:lnSpc>
                  <a:spcPct val="100000"/>
                </a:lnSpc>
              </a:pPr>
              <a:t>14</a:t>
            </a:fld>
            <a:endParaRPr lang="ru-RU" altLang="ru-RU">
              <a:latin typeface="Franklin Gothic Book" panose="020B0503020102020204" pitchFamily="34" charset="0"/>
              <a:cs typeface="Arial Unicode MS" charset="0"/>
            </a:endParaRP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376363" y="1054100"/>
            <a:ext cx="8947150" cy="4838700"/>
            <a:chOff x="867" y="664"/>
            <a:chExt cx="5636" cy="3048"/>
          </a:xfrm>
        </p:grpSpPr>
        <p:grpSp>
          <p:nvGrpSpPr>
            <p:cNvPr id="19460" name="Group 4"/>
            <p:cNvGrpSpPr>
              <a:grpSpLocks/>
            </p:cNvGrpSpPr>
            <p:nvPr/>
          </p:nvGrpSpPr>
          <p:grpSpPr bwMode="auto">
            <a:xfrm>
              <a:off x="867" y="664"/>
              <a:ext cx="5636" cy="3048"/>
              <a:chOff x="867" y="664"/>
              <a:chExt cx="5636" cy="3048"/>
            </a:xfrm>
          </p:grpSpPr>
          <p:pic>
            <p:nvPicPr>
              <p:cNvPr id="19461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12" y="1704"/>
                <a:ext cx="3155" cy="1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9462" name="Rectangle 6"/>
              <p:cNvSpPr>
                <a:spLocks noChangeArrowheads="1"/>
              </p:cNvSpPr>
              <p:nvPr/>
            </p:nvSpPr>
            <p:spPr bwMode="auto">
              <a:xfrm>
                <a:off x="2597" y="2104"/>
                <a:ext cx="266" cy="780"/>
              </a:xfrm>
              <a:prstGeom prst="rect">
                <a:avLst/>
              </a:prstGeom>
              <a:noFill/>
              <a:ln w="3816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3" name="Rectangle 7"/>
              <p:cNvSpPr>
                <a:spLocks noChangeArrowheads="1"/>
              </p:cNvSpPr>
              <p:nvPr/>
            </p:nvSpPr>
            <p:spPr bwMode="auto">
              <a:xfrm>
                <a:off x="879" y="664"/>
                <a:ext cx="2408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ru-RU" altLang="ru-RU">
                    <a:cs typeface="Roboto Light" charset="0"/>
                  </a:rPr>
                  <a:t>При наклоне появляются голубые и желтые (радужные) полосы. В ультрафиолете видны красные и зеленые полосы</a:t>
                </a:r>
              </a:p>
            </p:txBody>
          </p:sp>
          <p:sp>
            <p:nvSpPr>
              <p:cNvPr id="19464" name="Line 8"/>
              <p:cNvSpPr>
                <a:spLocks noChangeShapeType="1"/>
              </p:cNvSpPr>
              <p:nvPr/>
            </p:nvSpPr>
            <p:spPr bwMode="auto">
              <a:xfrm flipH="1" flipV="1">
                <a:off x="2435" y="1453"/>
                <a:ext cx="269" cy="646"/>
              </a:xfrm>
              <a:prstGeom prst="line">
                <a:avLst/>
              </a:prstGeom>
              <a:noFill/>
              <a:ln w="2844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5" name="Line 9"/>
              <p:cNvSpPr>
                <a:spLocks noChangeShapeType="1"/>
              </p:cNvSpPr>
              <p:nvPr/>
            </p:nvSpPr>
            <p:spPr bwMode="auto">
              <a:xfrm>
                <a:off x="920" y="1454"/>
                <a:ext cx="2051" cy="0"/>
              </a:xfrm>
              <a:prstGeom prst="line">
                <a:avLst/>
              </a:prstGeom>
              <a:noFill/>
              <a:ln w="2844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6" name="Rectangle 10"/>
              <p:cNvSpPr>
                <a:spLocks noChangeArrowheads="1"/>
              </p:cNvSpPr>
              <p:nvPr/>
            </p:nvSpPr>
            <p:spPr bwMode="auto">
              <a:xfrm>
                <a:off x="2288" y="1995"/>
                <a:ext cx="200" cy="613"/>
              </a:xfrm>
              <a:prstGeom prst="rect">
                <a:avLst/>
              </a:prstGeom>
              <a:noFill/>
              <a:ln w="3816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67" name="Rectangle 11"/>
              <p:cNvSpPr>
                <a:spLocks noChangeArrowheads="1"/>
              </p:cNvSpPr>
              <p:nvPr/>
            </p:nvSpPr>
            <p:spPr bwMode="auto">
              <a:xfrm>
                <a:off x="1694" y="3310"/>
                <a:ext cx="3088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  <a:tab pos="2895600" algn="l"/>
                    <a:tab pos="3619500" algn="l"/>
                    <a:tab pos="43434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ru-RU" altLang="ru-RU">
                    <a:cs typeface="Roboto Light" charset="0"/>
                  </a:rPr>
                  <a:t>При наклоне в окне фигурной формы появляется радужный блеск и число «1000» </a:t>
                </a:r>
              </a:p>
            </p:txBody>
          </p:sp>
          <p:sp>
            <p:nvSpPr>
              <p:cNvPr id="19468" name="Line 12"/>
              <p:cNvSpPr>
                <a:spLocks noChangeShapeType="1"/>
              </p:cNvSpPr>
              <p:nvPr/>
            </p:nvSpPr>
            <p:spPr bwMode="auto">
              <a:xfrm>
                <a:off x="1753" y="3311"/>
                <a:ext cx="2871" cy="0"/>
              </a:xfrm>
              <a:prstGeom prst="line">
                <a:avLst/>
              </a:prstGeom>
              <a:noFill/>
              <a:ln w="2844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69" name="Rectangle 13"/>
              <p:cNvSpPr>
                <a:spLocks noChangeArrowheads="1"/>
              </p:cNvSpPr>
              <p:nvPr/>
            </p:nvSpPr>
            <p:spPr bwMode="auto">
              <a:xfrm>
                <a:off x="867" y="1580"/>
                <a:ext cx="970" cy="5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>
                <a:spAutoFit/>
              </a:bodyPr>
              <a:lstStyle>
                <a:lvl1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ru-RU" altLang="ru-RU">
                    <a:cs typeface="Roboto Light" charset="0"/>
                  </a:rPr>
                  <a:t>Рельефное изображение</a:t>
                </a:r>
              </a:p>
            </p:txBody>
          </p:sp>
          <p:sp>
            <p:nvSpPr>
              <p:cNvPr id="19470" name="Rectangle 14"/>
              <p:cNvSpPr>
                <a:spLocks noChangeArrowheads="1"/>
              </p:cNvSpPr>
              <p:nvPr/>
            </p:nvSpPr>
            <p:spPr bwMode="auto">
              <a:xfrm>
                <a:off x="1857" y="2154"/>
                <a:ext cx="222" cy="521"/>
              </a:xfrm>
              <a:prstGeom prst="rect">
                <a:avLst/>
              </a:prstGeom>
              <a:noFill/>
              <a:ln w="3816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1" name="Line 15"/>
              <p:cNvSpPr>
                <a:spLocks noChangeShapeType="1"/>
              </p:cNvSpPr>
              <p:nvPr/>
            </p:nvSpPr>
            <p:spPr bwMode="auto">
              <a:xfrm>
                <a:off x="920" y="1995"/>
                <a:ext cx="936" cy="0"/>
              </a:xfrm>
              <a:prstGeom prst="line">
                <a:avLst/>
              </a:prstGeom>
              <a:noFill/>
              <a:ln w="2844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2" name="Line 16"/>
              <p:cNvSpPr>
                <a:spLocks noChangeShapeType="1"/>
              </p:cNvSpPr>
              <p:nvPr/>
            </p:nvSpPr>
            <p:spPr bwMode="auto">
              <a:xfrm flipH="1" flipV="1">
                <a:off x="1765" y="1994"/>
                <a:ext cx="92" cy="160"/>
              </a:xfrm>
              <a:prstGeom prst="line">
                <a:avLst/>
              </a:prstGeom>
              <a:noFill/>
              <a:ln w="2844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3" name="Rectangle 17"/>
              <p:cNvSpPr>
                <a:spLocks noChangeArrowheads="1"/>
              </p:cNvSpPr>
              <p:nvPr/>
            </p:nvSpPr>
            <p:spPr bwMode="auto">
              <a:xfrm>
                <a:off x="3239" y="664"/>
                <a:ext cx="1504" cy="7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ru-RU" altLang="ru-RU">
                    <a:cs typeface="Roboto Light" charset="0"/>
                  </a:rPr>
                  <a:t>При наклоне блестящая полоса перемещается вверх и вниз</a:t>
                </a:r>
              </a:p>
            </p:txBody>
          </p:sp>
          <p:sp>
            <p:nvSpPr>
              <p:cNvPr id="19474" name="Line 18"/>
              <p:cNvSpPr>
                <a:spLocks noChangeShapeType="1"/>
              </p:cNvSpPr>
              <p:nvPr/>
            </p:nvSpPr>
            <p:spPr bwMode="auto">
              <a:xfrm>
                <a:off x="3265" y="1436"/>
                <a:ext cx="1226" cy="0"/>
              </a:xfrm>
              <a:prstGeom prst="line">
                <a:avLst/>
              </a:prstGeom>
              <a:noFill/>
              <a:ln w="2844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5" name="Line 19"/>
              <p:cNvSpPr>
                <a:spLocks noChangeShapeType="1"/>
              </p:cNvSpPr>
              <p:nvPr/>
            </p:nvSpPr>
            <p:spPr bwMode="auto">
              <a:xfrm flipH="1" flipV="1">
                <a:off x="4013" y="1435"/>
                <a:ext cx="208" cy="664"/>
              </a:xfrm>
              <a:prstGeom prst="line">
                <a:avLst/>
              </a:prstGeom>
              <a:noFill/>
              <a:ln w="2844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6" name="Rectangle 20"/>
              <p:cNvSpPr>
                <a:spLocks noChangeArrowheads="1"/>
              </p:cNvSpPr>
              <p:nvPr/>
            </p:nvSpPr>
            <p:spPr bwMode="auto">
              <a:xfrm>
                <a:off x="4863" y="766"/>
                <a:ext cx="1461" cy="2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5000" rIns="90000" bIns="450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ru-RU" altLang="ru-RU">
                    <a:cs typeface="Roboto Light" charset="0"/>
                  </a:rPr>
                  <a:t>Рельефная надпись</a:t>
                </a:r>
              </a:p>
            </p:txBody>
          </p:sp>
          <p:sp>
            <p:nvSpPr>
              <p:cNvPr id="19477" name="Line 21"/>
              <p:cNvSpPr>
                <a:spLocks noChangeShapeType="1"/>
              </p:cNvSpPr>
              <p:nvPr/>
            </p:nvSpPr>
            <p:spPr bwMode="auto">
              <a:xfrm>
                <a:off x="4819" y="1015"/>
                <a:ext cx="1226" cy="0"/>
              </a:xfrm>
              <a:prstGeom prst="line">
                <a:avLst/>
              </a:prstGeom>
              <a:noFill/>
              <a:ln w="2844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Rectangle 22"/>
              <p:cNvSpPr>
                <a:spLocks noChangeArrowheads="1"/>
              </p:cNvSpPr>
              <p:nvPr/>
            </p:nvSpPr>
            <p:spPr bwMode="auto">
              <a:xfrm>
                <a:off x="4281" y="1698"/>
                <a:ext cx="687" cy="210"/>
              </a:xfrm>
              <a:prstGeom prst="rect">
                <a:avLst/>
              </a:prstGeom>
              <a:noFill/>
              <a:ln w="3816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9" name="Line 23"/>
              <p:cNvSpPr>
                <a:spLocks noChangeShapeType="1"/>
              </p:cNvSpPr>
              <p:nvPr/>
            </p:nvSpPr>
            <p:spPr bwMode="auto">
              <a:xfrm flipV="1">
                <a:off x="4625" y="1011"/>
                <a:ext cx="391" cy="687"/>
              </a:xfrm>
              <a:prstGeom prst="line">
                <a:avLst/>
              </a:prstGeom>
              <a:noFill/>
              <a:ln w="2844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0" name="Rectangle 24"/>
              <p:cNvSpPr>
                <a:spLocks noChangeArrowheads="1"/>
              </p:cNvSpPr>
              <p:nvPr/>
            </p:nvSpPr>
            <p:spPr bwMode="auto">
              <a:xfrm>
                <a:off x="5038" y="1173"/>
                <a:ext cx="1368" cy="1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ru-RU" altLang="ru-RU">
                    <a:cs typeface="Roboto Light" charset="0"/>
                  </a:rPr>
                  <a:t>На просвет просматривается водяной знак (портрет Ярослава Мудрого)</a:t>
                </a:r>
              </a:p>
            </p:txBody>
          </p:sp>
          <p:sp>
            <p:nvSpPr>
              <p:cNvPr id="19481" name="Rectangle 25"/>
              <p:cNvSpPr>
                <a:spLocks noChangeArrowheads="1"/>
              </p:cNvSpPr>
              <p:nvPr/>
            </p:nvSpPr>
            <p:spPr bwMode="auto">
              <a:xfrm>
                <a:off x="4477" y="2302"/>
                <a:ext cx="491" cy="350"/>
              </a:xfrm>
              <a:prstGeom prst="rect">
                <a:avLst/>
              </a:prstGeom>
              <a:noFill/>
              <a:ln w="3816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2" name="Line 26"/>
              <p:cNvSpPr>
                <a:spLocks noChangeShapeType="1"/>
              </p:cNvSpPr>
              <p:nvPr/>
            </p:nvSpPr>
            <p:spPr bwMode="auto">
              <a:xfrm>
                <a:off x="5068" y="2108"/>
                <a:ext cx="1226" cy="0"/>
              </a:xfrm>
              <a:prstGeom prst="line">
                <a:avLst/>
              </a:prstGeom>
              <a:noFill/>
              <a:ln w="2844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3" name="Line 27"/>
              <p:cNvSpPr>
                <a:spLocks noChangeShapeType="1"/>
              </p:cNvSpPr>
              <p:nvPr/>
            </p:nvSpPr>
            <p:spPr bwMode="auto">
              <a:xfrm flipV="1">
                <a:off x="4969" y="2112"/>
                <a:ext cx="105" cy="185"/>
              </a:xfrm>
              <a:prstGeom prst="line">
                <a:avLst/>
              </a:prstGeom>
              <a:noFill/>
              <a:ln w="2844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4" name="Rectangle 28"/>
              <p:cNvSpPr>
                <a:spLocks noChangeArrowheads="1"/>
              </p:cNvSpPr>
              <p:nvPr/>
            </p:nvSpPr>
            <p:spPr bwMode="auto">
              <a:xfrm>
                <a:off x="5063" y="2506"/>
                <a:ext cx="1440" cy="1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90000" tIns="45000" rIns="90000" bIns="45000">
                <a:spAutoFit/>
              </a:bodyPr>
              <a:lstStyle>
                <a:lvl1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1pPr>
                <a:lvl2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2pPr>
                <a:lvl3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3pPr>
                <a:lvl4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4pPr>
                <a:lvl5pPr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5pPr>
                <a:lvl6pPr marL="25146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6pPr>
                <a:lvl7pPr marL="29718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7pPr>
                <a:lvl8pPr marL="34290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8pPr>
                <a:lvl9pPr marL="3886200" indent="-228600" defTabSz="449263" fontAlgn="base" hangingPunct="0">
                  <a:lnSpc>
                    <a:spcPct val="93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723900" algn="l"/>
                    <a:tab pos="1447800" algn="l"/>
                    <a:tab pos="2171700" algn="l"/>
                  </a:tabLst>
                  <a:defRPr>
                    <a:solidFill>
                      <a:srgbClr val="000000"/>
                    </a:solidFill>
                    <a:latin typeface="Arial" panose="020B0604020202020204" pitchFamily="34" charset="0"/>
                    <a:ea typeface="Microsoft YaHei" panose="020B0503020204020204" pitchFamily="34" charset="-122"/>
                  </a:defRPr>
                </a:lvl9pPr>
              </a:lstStyle>
              <a:p>
                <a:pPr>
                  <a:lnSpc>
                    <a:spcPct val="100000"/>
                  </a:lnSpc>
                </a:pPr>
                <a:r>
                  <a:rPr lang="ru-RU" altLang="ru-RU">
                    <a:cs typeface="Roboto Light" charset="0"/>
                  </a:rPr>
                  <a:t>Микроперфорация. На просвет видно число «1000», выполненное рядами микроотверстий</a:t>
                </a:r>
              </a:p>
            </p:txBody>
          </p:sp>
          <p:sp>
            <p:nvSpPr>
              <p:cNvPr id="19485" name="Rectangle 29"/>
              <p:cNvSpPr>
                <a:spLocks noChangeArrowheads="1"/>
              </p:cNvSpPr>
              <p:nvPr/>
            </p:nvSpPr>
            <p:spPr bwMode="auto">
              <a:xfrm>
                <a:off x="4279" y="2305"/>
                <a:ext cx="103" cy="348"/>
              </a:xfrm>
              <a:prstGeom prst="rect">
                <a:avLst/>
              </a:prstGeom>
              <a:noFill/>
              <a:ln w="3816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86" name="Line 30"/>
              <p:cNvSpPr>
                <a:spLocks noChangeShapeType="1"/>
              </p:cNvSpPr>
              <p:nvPr/>
            </p:nvSpPr>
            <p:spPr bwMode="auto">
              <a:xfrm>
                <a:off x="5075" y="3615"/>
                <a:ext cx="1225" cy="0"/>
              </a:xfrm>
              <a:prstGeom prst="line">
                <a:avLst/>
              </a:prstGeom>
              <a:noFill/>
              <a:ln w="2844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7" name="Line 31"/>
              <p:cNvSpPr>
                <a:spLocks noChangeShapeType="1"/>
              </p:cNvSpPr>
              <p:nvPr/>
            </p:nvSpPr>
            <p:spPr bwMode="auto">
              <a:xfrm>
                <a:off x="4390" y="2640"/>
                <a:ext cx="685" cy="974"/>
              </a:xfrm>
              <a:prstGeom prst="line">
                <a:avLst/>
              </a:prstGeom>
              <a:noFill/>
              <a:ln w="28440" cap="flat">
                <a:solidFill>
                  <a:srgbClr val="1F8E9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9488" name="Line 32"/>
            <p:cNvSpPr>
              <a:spLocks noChangeShapeType="1"/>
            </p:cNvSpPr>
            <p:nvPr/>
          </p:nvSpPr>
          <p:spPr bwMode="auto">
            <a:xfrm flipH="1" flipV="1">
              <a:off x="2387" y="2608"/>
              <a:ext cx="210" cy="703"/>
            </a:xfrm>
            <a:prstGeom prst="line">
              <a:avLst/>
            </a:prstGeom>
            <a:noFill/>
            <a:ln w="28440" cap="flat">
              <a:solidFill>
                <a:srgbClr val="1F8E9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90488"/>
            <a:ext cx="11582400" cy="550862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altLang="ru-RU" sz="3600">
                <a:solidFill>
                  <a:srgbClr val="4E3B30"/>
                </a:solidFill>
                <a:latin typeface="Franklin Gothic Medium" panose="020B0603020102020204" pitchFamily="34" charset="0"/>
              </a:rPr>
              <a:t>Мобильное приложение "Банкноты Банка России"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642938"/>
            <a:ext cx="9786937" cy="58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latin typeface="Franklin Gothic Book" panose="020B0503020102020204" pitchFamily="34" charset="0"/>
                <a:cs typeface="Arial Unicode MS" charset="0"/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par>
              <p:cTn id="2" fill="hold" nodeType="interactiveSeq">
                <p:childTnLst>
                  <p:par>
                    <p:cTn id="3" fill="hold"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fill="hold" nodeType="clickEffect">
                                  <p:stCondLst>
                                    <p:cond delay="0"/>
                                  </p:stCondLst>
                                  <p:childTnLst>
                                    <p:par>
                                      <p:cTn id="6"/>
                                    </p:pa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par>
            <p:seq concurrent="1" nextAc="seek">
              <p:cTn id="7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57200"/>
            <a:ext cx="11582400" cy="838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altLang="ru-RU" sz="3600">
                <a:solidFill>
                  <a:srgbClr val="4E3B30"/>
                </a:solidFill>
                <a:latin typeface="Franklin Gothic Medium" panose="020B0603020102020204" pitchFamily="34" charset="0"/>
                <a:cs typeface="Roboto" charset="0"/>
              </a:rPr>
              <a:t>ИТОГИ. О ЧЕМ МЫ ГОВОРИЛИ?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719138" y="1608138"/>
            <a:ext cx="8509000" cy="337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indent="-4572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lvl="1" hangingPunct="1">
              <a:lnSpc>
                <a:spcPct val="100000"/>
              </a:lnSpc>
              <a:spcAft>
                <a:spcPts val="600"/>
              </a:spcAft>
              <a:buClr>
                <a:srgbClr val="E48B9A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altLang="ru-RU" sz="2800">
                <a:solidFill>
                  <a:srgbClr val="4E3B30"/>
                </a:solidFill>
                <a:latin typeface="Franklin Gothic Book" panose="020B0503020102020204" pitchFamily="34" charset="0"/>
                <a:cs typeface="Roboto Light" charset="0"/>
              </a:rPr>
              <a:t>Виды наличных</a:t>
            </a:r>
          </a:p>
          <a:p>
            <a:pPr lvl="1" hangingPunct="1">
              <a:lnSpc>
                <a:spcPct val="100000"/>
              </a:lnSpc>
              <a:spcAft>
                <a:spcPts val="600"/>
              </a:spcAft>
              <a:buClr>
                <a:srgbClr val="E48B9A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altLang="ru-RU" sz="2800">
                <a:solidFill>
                  <a:srgbClr val="4E3B30"/>
                </a:solidFill>
                <a:latin typeface="Franklin Gothic Book" panose="020B0503020102020204" pitchFamily="34" charset="0"/>
                <a:cs typeface="Roboto Light" charset="0"/>
              </a:rPr>
              <a:t>Отличие наличной формы денег</a:t>
            </a:r>
          </a:p>
          <a:p>
            <a:pPr lvl="1" hangingPunct="1">
              <a:lnSpc>
                <a:spcPct val="100000"/>
              </a:lnSpc>
              <a:spcAft>
                <a:spcPts val="600"/>
              </a:spcAft>
              <a:buClr>
                <a:srgbClr val="E48B9A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altLang="ru-RU" sz="2800">
                <a:solidFill>
                  <a:srgbClr val="4E3B30"/>
                </a:solidFill>
                <a:latin typeface="Franklin Gothic Book" panose="020B0503020102020204" pitchFamily="34" charset="0"/>
                <a:cs typeface="Roboto Light" charset="0"/>
              </a:rPr>
              <a:t>Как считать сумму покупки и сдачу</a:t>
            </a:r>
          </a:p>
          <a:p>
            <a:pPr lvl="1" hangingPunct="1">
              <a:lnSpc>
                <a:spcPct val="100000"/>
              </a:lnSpc>
              <a:spcAft>
                <a:spcPts val="60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altLang="ru-RU" sz="2800">
                <a:solidFill>
                  <a:srgbClr val="4E3B30"/>
                </a:solidFill>
                <a:latin typeface="Franklin Gothic Book" panose="020B0503020102020204" pitchFamily="34" charset="0"/>
                <a:cs typeface="Roboto Light" charset="0"/>
              </a:rPr>
              <a:t>Зачем получать и сохранять чеки</a:t>
            </a:r>
          </a:p>
          <a:p>
            <a:pPr lvl="1" hangingPunct="1">
              <a:lnSpc>
                <a:spcPct val="100000"/>
              </a:lnSpc>
              <a:spcAft>
                <a:spcPts val="60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altLang="ru-RU" sz="2800">
                <a:solidFill>
                  <a:srgbClr val="4E3B30"/>
                </a:solidFill>
                <a:latin typeface="Franklin Gothic Book" panose="020B0503020102020204" pitchFamily="34" charset="0"/>
                <a:cs typeface="Roboto Light" charset="0"/>
              </a:rPr>
              <a:t>Признаки платежеспособных и неплатежеспособных банкнот</a:t>
            </a:r>
          </a:p>
          <a:p>
            <a:pPr lvl="1" hangingPunct="1">
              <a:lnSpc>
                <a:spcPct val="100000"/>
              </a:lnSpc>
              <a:spcAft>
                <a:spcPts val="60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altLang="ru-RU" sz="2800">
                <a:solidFill>
                  <a:srgbClr val="4E3B30"/>
                </a:solidFill>
                <a:latin typeface="Franklin Gothic Book" panose="020B0503020102020204" pitchFamily="34" charset="0"/>
                <a:cs typeface="Roboto Light" charset="0"/>
              </a:rPr>
              <a:t>Что делать с испорченными деньгами</a:t>
            </a:r>
          </a:p>
          <a:p>
            <a:pPr lvl="1" hangingPunct="1">
              <a:lnSpc>
                <a:spcPct val="100000"/>
              </a:lnSpc>
              <a:spcAft>
                <a:spcPts val="600"/>
              </a:spcAft>
              <a:buClr>
                <a:srgbClr val="F0A22E"/>
              </a:buClr>
              <a:buSzPct val="70000"/>
              <a:buFont typeface="Wingdings" panose="05000000000000000000" pitchFamily="2" charset="2"/>
              <a:buChar char="v"/>
            </a:pPr>
            <a:r>
              <a:rPr lang="ru-RU" altLang="ru-RU" sz="2800">
                <a:solidFill>
                  <a:srgbClr val="4E3B30"/>
                </a:solidFill>
                <a:latin typeface="Franklin Gothic Book" panose="020B0503020102020204" pitchFamily="34" charset="0"/>
                <a:cs typeface="Roboto Light" charset="0"/>
              </a:rPr>
              <a:t>Что делать, если банкноту не принимают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fld id="{8DB19BBF-9ABF-4D58-AAD2-6B4374FE20ED}" type="slidenum">
              <a:rPr lang="ru-RU" altLang="ru-RU">
                <a:latin typeface="Franklin Gothic Book" panose="020B0503020102020204" pitchFamily="34" charset="0"/>
                <a:cs typeface="Arial Unicode MS" charset="0"/>
              </a:rPr>
              <a:pPr hangingPunct="1">
                <a:lnSpc>
                  <a:spcPct val="100000"/>
                </a:lnSpc>
              </a:pPr>
              <a:t>16</a:t>
            </a:fld>
            <a:endParaRPr lang="ru-RU" altLang="ru-RU">
              <a:latin typeface="Franklin Gothic Book" panose="020B0503020102020204" pitchFamily="34" charset="0"/>
              <a:cs typeface="Arial Unicode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57200"/>
            <a:ext cx="11582400" cy="838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altLang="ru-RU" sz="3600">
                <a:solidFill>
                  <a:srgbClr val="4E3B30"/>
                </a:solidFill>
                <a:latin typeface="Franklin Gothic Medium" panose="020B0603020102020204" pitchFamily="34" charset="0"/>
              </a:rPr>
              <a:t>Домашнее задание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Прочитать  стр. 13 – 23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0070C0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 i="1">
                <a:solidFill>
                  <a:srgbClr val="4E3B30"/>
                </a:solidFill>
                <a:latin typeface="Franklin Gothic Book" panose="020B0503020102020204" pitchFamily="34" charset="0"/>
              </a:rPr>
              <a:t>Дополнительно можно прочитать стр. 24 – 25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Выполнить задания на стр. 26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Узнаем больше с помощью Интернета – задания 1, 3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Как поступить? – задание 1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0070C0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 i="1">
                <a:solidFill>
                  <a:srgbClr val="4E3B30"/>
                </a:solidFill>
                <a:latin typeface="Franklin Gothic Book" panose="020B0503020102020204" pitchFamily="34" charset="0"/>
              </a:rPr>
              <a:t>Дополнительно можно выполнить задания на стр. 26 рубрики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ru-RU" altLang="ru-RU" sz="3200" i="1">
                <a:solidFill>
                  <a:srgbClr val="4E3B30"/>
                </a:solidFill>
                <a:latin typeface="Franklin Gothic Book" panose="020B0503020102020204" pitchFamily="34" charset="0"/>
              </a:rPr>
              <a:t>Узнаем больше с помощью Интернета – задания 2, 4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latin typeface="Franklin Gothic Book" panose="020B0503020102020204" pitchFamily="34" charset="0"/>
                <a:cs typeface="Arial Unicode MS" charset="0"/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0972800" y="6477000"/>
            <a:ext cx="101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latin typeface="Franklin Gothic Book" panose="020B0503020102020204" pitchFamily="34" charset="0"/>
                <a:cs typeface="Arial Unicode MS" charset="0"/>
              </a:rPr>
              <a:t>1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508000" y="4994275"/>
            <a:ext cx="7823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3200">
                <a:solidFill>
                  <a:srgbClr val="4E3B30"/>
                </a:solidFill>
                <a:latin typeface="Franklin Gothic Medium" panose="020B0603020102020204" pitchFamily="34" charset="0"/>
              </a:rPr>
              <a:t>Всем сПАСИБО! До свидания!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31" b="13631"/>
          <a:stretch>
            <a:fillRect/>
          </a:stretch>
        </p:blipFill>
        <p:spPr bwMode="auto">
          <a:xfrm>
            <a:off x="4673600" y="728663"/>
            <a:ext cx="67056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3631" b="136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Посмотрите внимательно на картинки. Что их объединяет?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ru-RU" altLang="ru-RU" sz="3200">
              <a:solidFill>
                <a:srgbClr val="4E3B30"/>
              </a:solidFill>
              <a:latin typeface="Franklin Gothic Book" panose="020B05030201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ru-RU" altLang="ru-RU" sz="3200">
              <a:solidFill>
                <a:srgbClr val="4E3B30"/>
              </a:solidFill>
              <a:latin typeface="Franklin Gothic Book" panose="020B05030201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ru-RU" altLang="ru-RU" sz="3200">
              <a:solidFill>
                <a:srgbClr val="4E3B30"/>
              </a:solidFill>
              <a:latin typeface="Franklin Gothic Book" panose="020B05030201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ru-RU" altLang="ru-RU" sz="3200">
              <a:solidFill>
                <a:srgbClr val="4E3B30"/>
              </a:solidFill>
              <a:latin typeface="Franklin Gothic Book" panose="020B05030201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ru-RU" altLang="ru-RU" sz="3200">
              <a:solidFill>
                <a:srgbClr val="4E3B30"/>
              </a:solidFill>
              <a:latin typeface="Franklin Gothic Book" panose="020B0503020102020204" pitchFamily="34" charset="0"/>
            </a:endParaRP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О чем мы сегодня будем говорить? Сформулируйте тему урока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ru-RU" altLang="ru-RU" sz="3200">
              <a:solidFill>
                <a:srgbClr val="4E3B3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latin typeface="Franklin Gothic Book" panose="020B0503020102020204" pitchFamily="34" charset="0"/>
                <a:cs typeface="Arial Unicode MS" charset="0"/>
              </a:rPr>
              <a:t>1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2328863"/>
            <a:ext cx="2995613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2328863"/>
            <a:ext cx="3476625" cy="243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328863"/>
            <a:ext cx="4364038" cy="245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57200"/>
            <a:ext cx="11582400" cy="838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endParaRPr lang="ru-RU" altLang="ru-RU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406400" y="1554163"/>
            <a:ext cx="115824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latin typeface="Franklin Gothic Book" panose="020B0503020102020204" pitchFamily="34" charset="0"/>
                <a:cs typeface="Arial Unicode MS" charset="0"/>
              </a:rPr>
              <a:t>1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295400"/>
            <a:ext cx="76200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8026400" y="1554163"/>
            <a:ext cx="3957638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4000" b="1">
                <a:latin typeface="Gabriola" panose="04040605051002020D02" pitchFamily="82" charset="0"/>
              </a:rPr>
              <a:t>Муха, Муха Цокотуха</a:t>
            </a:r>
          </a:p>
          <a:p>
            <a:pPr hangingPunct="1">
              <a:lnSpc>
                <a:spcPct val="100000"/>
              </a:lnSpc>
            </a:pPr>
            <a:r>
              <a:rPr lang="ru-RU" altLang="ru-RU" sz="4000" b="1">
                <a:latin typeface="Gabriola" panose="04040605051002020D02" pitchFamily="82" charset="0"/>
              </a:rPr>
              <a:t>Позолоченное брюхо</a:t>
            </a:r>
          </a:p>
          <a:p>
            <a:pPr hangingPunct="1">
              <a:lnSpc>
                <a:spcPct val="100000"/>
              </a:lnSpc>
            </a:pPr>
            <a:r>
              <a:rPr lang="ru-RU" altLang="ru-RU" sz="4000" b="1">
                <a:latin typeface="Gabriola" panose="04040605051002020D02" pitchFamily="82" charset="0"/>
              </a:rPr>
              <a:t>Муха по полю пошла, </a:t>
            </a:r>
          </a:p>
          <a:p>
            <a:pPr hangingPunct="1">
              <a:lnSpc>
                <a:spcPct val="100000"/>
              </a:lnSpc>
            </a:pPr>
            <a:r>
              <a:rPr lang="ru-RU" altLang="ru-RU" sz="4000" b="1">
                <a:latin typeface="Gabriola" panose="04040605051002020D02" pitchFamily="82" charset="0"/>
              </a:rPr>
              <a:t>Муха ???? нашла.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4449763" y="5145088"/>
            <a:ext cx="1120775" cy="82073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4800" b="1">
                <a:latin typeface="Franklin Gothic Book" panose="020B0503020102020204" pitchFamily="34" charset="0"/>
              </a:rPr>
              <a:t>?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8026400" y="4279900"/>
            <a:ext cx="3962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2800">
                <a:latin typeface="Franklin Gothic Book" panose="020B0503020102020204" pitchFamily="34" charset="0"/>
              </a:rPr>
              <a:t>Что нашла Муха Цокотуха?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8026400" y="5470525"/>
            <a:ext cx="3957638" cy="106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3200">
                <a:latin typeface="Franklin Gothic Book" panose="020B0503020102020204" pitchFamily="34" charset="0"/>
              </a:rPr>
              <a:t>Сформулируйте тему урока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10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500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1+#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139825" y="898525"/>
            <a:ext cx="10236200" cy="2387600"/>
          </a:xfrm>
          <a:ln/>
        </p:spPr>
        <p:txBody>
          <a:bodyPr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</a:pPr>
            <a:r>
              <a:rPr lang="ru-RU" altLang="ru-RU" sz="4800" b="1">
                <a:solidFill>
                  <a:srgbClr val="4E3B30"/>
                </a:solidFill>
                <a:latin typeface="Franklin Gothic Medium" panose="020B0603020102020204" pitchFamily="34" charset="0"/>
                <a:cs typeface="Roboto" charset="0"/>
              </a:rPr>
              <a:t>Деньги – что это такое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57200"/>
            <a:ext cx="11582400" cy="838200"/>
          </a:xfrm>
          <a:ln/>
        </p:spPr>
        <p:txBody>
          <a:bodyPr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altLang="ru-RU" sz="3600">
                <a:solidFill>
                  <a:srgbClr val="4E3B30"/>
                </a:solidFill>
                <a:latin typeface="Franklin Gothic Medium" panose="020B0603020102020204" pitchFamily="34" charset="0"/>
              </a:rPr>
              <a:t>Задачи занятия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406400" y="1554163"/>
            <a:ext cx="11582400" cy="516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Что вы уже знаете о деньгах?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Чему хотите научиться на этом занятии?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Задачи занятия: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ru-RU" altLang="ru-RU" sz="3200" i="1">
                <a:solidFill>
                  <a:srgbClr val="4E3B30"/>
                </a:solidFill>
                <a:latin typeface="Franklin Gothic Book" panose="020B0503020102020204" pitchFamily="34" charset="0"/>
              </a:rPr>
              <a:t>выяснить…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ru-RU" altLang="ru-RU" sz="3200" i="1">
                <a:solidFill>
                  <a:srgbClr val="4E3B30"/>
                </a:solidFill>
                <a:latin typeface="Franklin Gothic Book" panose="020B0503020102020204" pitchFamily="34" charset="0"/>
              </a:rPr>
              <a:t>научиться…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r>
              <a:rPr lang="ru-RU" altLang="ru-RU" sz="3200" i="1">
                <a:solidFill>
                  <a:srgbClr val="4E3B30"/>
                </a:solidFill>
                <a:latin typeface="Franklin Gothic Book" panose="020B0503020102020204" pitchFamily="34" charset="0"/>
              </a:rPr>
              <a:t>уметь…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Tx/>
              <a:buSzTx/>
              <a:buFontTx/>
              <a:buNone/>
            </a:pPr>
            <a:endParaRPr lang="ru-RU" altLang="ru-RU" sz="3200">
              <a:solidFill>
                <a:srgbClr val="4E3B3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latin typeface="Franklin Gothic Book" panose="020B0503020102020204" pitchFamily="34" charset="0"/>
                <a:cs typeface="Arial Unicode MS" charset="0"/>
              </a:rPr>
              <a:t>1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717675" y="4587875"/>
            <a:ext cx="102711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2800">
                <a:latin typeface="Franklin Gothic Book" panose="020B0503020102020204" pitchFamily="34" charset="0"/>
              </a:rPr>
              <a:t>работать в парах, группах; чётко и логично излагать свою точку зрения, аргументировать её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02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3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0" y="390525"/>
            <a:ext cx="11582400" cy="257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Деньги – великое изобретение людей. Если бы люди не придумали деньги, ещё неизвестно, как бы мы сегодня жили Дело в том, что жизнь людей невозможна без обмена товарами или услугами. Каждый меняет то, что умеет делать сам, на то, что ему нужно, но что умеют делать другие.</a:t>
            </a:r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latin typeface="Franklin Gothic Book" panose="020B0503020102020204" pitchFamily="34" charset="0"/>
                <a:cs typeface="Arial Unicode MS" charset="0"/>
              </a:rPr>
              <a:t>1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" t="20737" r="35063" b="31589"/>
          <a:stretch>
            <a:fillRect/>
          </a:stretch>
        </p:blipFill>
        <p:spPr bwMode="auto">
          <a:xfrm>
            <a:off x="5249863" y="2968625"/>
            <a:ext cx="6735762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402" t="20737" r="35063" b="3158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57200"/>
            <a:ext cx="11582400" cy="838200"/>
          </a:xfrm>
          <a:ln/>
        </p:spPr>
        <p:txBody>
          <a:bodyPr/>
          <a:lstStyle/>
          <a:p>
            <a:pPr algn="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altLang="ru-RU" sz="3600">
                <a:solidFill>
                  <a:srgbClr val="4E3B30"/>
                </a:solidFill>
                <a:latin typeface="Franklin Gothic Medium" panose="020B0603020102020204" pitchFamily="34" charset="0"/>
              </a:rPr>
              <a:t>Основные понятия и термины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406400" y="1554163"/>
            <a:ext cx="115824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Бартер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Товарные деньги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Символические деньги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Монета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Банкнота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Покупательная способность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Ликвидность </a:t>
            </a:r>
          </a:p>
          <a:p>
            <a:pPr hangingPunct="1">
              <a:lnSpc>
                <a:spcPct val="100000"/>
              </a:lnSpc>
              <a:spcBef>
                <a:spcPts val="638"/>
              </a:spcBef>
              <a:spcAft>
                <a:spcPts val="1425"/>
              </a:spcAft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>
                <a:solidFill>
                  <a:srgbClr val="4E3B30"/>
                </a:solidFill>
                <a:latin typeface="Franklin Gothic Book" panose="020B0503020102020204" pitchFamily="34" charset="0"/>
              </a:rPr>
              <a:t>Номинал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latin typeface="Franklin Gothic Book" panose="020B0503020102020204" pitchFamily="34" charset="0"/>
                <a:cs typeface="Arial Unicode MS" charset="0"/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457200"/>
            <a:ext cx="11582400" cy="841375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altLang="ru-RU" sz="3600">
                <a:solidFill>
                  <a:srgbClr val="4E3B30"/>
                </a:solidFill>
                <a:latin typeface="Franklin Gothic Medium" panose="020B0603020102020204" pitchFamily="34" charset="0"/>
              </a:rPr>
              <a:t>физкультминутка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06400" y="1600200"/>
            <a:ext cx="3717925" cy="2411413"/>
          </a:xfrm>
          <a:ln/>
        </p:spPr>
        <p:txBody>
          <a:bodyPr/>
          <a:lstStyle/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b="1">
                <a:latin typeface="Times New Roman" panose="02020603050405020304" pitchFamily="18" charset="0"/>
              </a:rPr>
              <a:t>1 колонка</a:t>
            </a:r>
          </a:p>
          <a:p>
            <a:pPr indent="-341313">
              <a:lnSpc>
                <a:spcPct val="100000"/>
              </a:lnSpc>
              <a:spcBef>
                <a:spcPts val="638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ru-RU" altLang="ru-RU" b="1">
                <a:latin typeface="Times New Roman" panose="02020603050405020304" pitchFamily="18" charset="0"/>
              </a:rPr>
              <a:t>Соберите пары, чтобы получилась пословица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24325" y="1600200"/>
            <a:ext cx="3489325" cy="2411413"/>
          </a:xfrm>
          <a:ln/>
        </p:spPr>
        <p:txBody>
          <a:bodyPr/>
          <a:lstStyle/>
          <a:p>
            <a:pPr indent="-341313">
              <a:spcBef>
                <a:spcPts val="638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altLang="ru-RU" b="1"/>
              <a:t>2 колонка</a:t>
            </a:r>
          </a:p>
          <a:p>
            <a:pPr indent="-341313">
              <a:spcBef>
                <a:spcPts val="638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ru-RU" altLang="ru-RU" b="1"/>
              <a:t>Соберите «семьи» по видам денег</a:t>
            </a:r>
          </a:p>
          <a:p>
            <a:pPr marL="0" indent="1588">
              <a:spcBef>
                <a:spcPts val="638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endParaRPr lang="ru-RU" altLang="ru-RU" b="1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0972800" y="6477000"/>
            <a:ext cx="1016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>
                <a:latin typeface="Franklin Gothic Book" panose="020B0503020102020204" pitchFamily="34" charset="0"/>
                <a:cs typeface="Arial Unicode MS" charset="0"/>
              </a:rPr>
              <a:t>1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334250" y="1600200"/>
            <a:ext cx="4649788" cy="241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342900" indent="-34131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spcBef>
                <a:spcPts val="363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 b="1">
                <a:latin typeface="Times New Roman" panose="02020603050405020304" pitchFamily="18" charset="0"/>
              </a:rPr>
              <a:t>3 колонка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buClr>
                <a:srgbClr val="F0A22E"/>
              </a:buClr>
              <a:buSzPct val="70000"/>
              <a:buFont typeface="Wingdings 2" panose="05020102010507070707" pitchFamily="18" charset="2"/>
              <a:buChar char=""/>
            </a:pPr>
            <a:r>
              <a:rPr lang="ru-RU" altLang="ru-RU" sz="3200" b="1">
                <a:latin typeface="Times New Roman" panose="02020603050405020304" pitchFamily="18" charset="0"/>
              </a:rPr>
              <a:t>Выстройтесь в линейку по степени роста ликвидности денежных средств</a:t>
            </a:r>
          </a:p>
          <a:p>
            <a:pPr hangingPunct="1">
              <a:lnSpc>
                <a:spcPct val="100000"/>
              </a:lnSpc>
              <a:spcBef>
                <a:spcPts val="363"/>
              </a:spcBef>
              <a:buClrTx/>
              <a:buSzTx/>
              <a:buFontTx/>
              <a:buNone/>
            </a:pPr>
            <a:endParaRPr lang="ru-RU" altLang="ru-RU" sz="3200" b="1">
              <a:latin typeface="Times New Roman" panose="02020603050405020304" pitchFamily="18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709613" y="4254500"/>
            <a:ext cx="11274425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4000" b="1" i="1">
                <a:latin typeface="Franklin Gothic Book" panose="020B0503020102020204" pitchFamily="34" charset="0"/>
              </a:rPr>
              <a:t>Объясните ваш выбор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406400" y="5429250"/>
            <a:ext cx="422116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3200" b="1">
                <a:latin typeface="Times New Roman" panose="02020603050405020304" pitchFamily="18" charset="0"/>
              </a:rPr>
              <a:t>1 д) 2 а) 3 б) 4 в) 5 г)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4627563" y="4962525"/>
            <a:ext cx="3321050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3200" b="1">
                <a:latin typeface="Times New Roman" panose="02020603050405020304" pitchFamily="18" charset="0"/>
              </a:rPr>
              <a:t>2</a:t>
            </a:r>
          </a:p>
          <a:p>
            <a:pPr algn="ctr" hangingPunct="1">
              <a:lnSpc>
                <a:spcPct val="100000"/>
              </a:lnSpc>
            </a:pPr>
            <a:r>
              <a:rPr lang="ru-RU" altLang="ru-RU" sz="3200" b="1">
                <a:latin typeface="Times New Roman" panose="02020603050405020304" pitchFamily="18" charset="0"/>
              </a:rPr>
              <a:t>3                      4</a:t>
            </a:r>
          </a:p>
          <a:p>
            <a:pPr marL="342900" indent="-341313" algn="ctr" hangingPunct="1">
              <a:lnSpc>
                <a:spcPct val="100000"/>
              </a:lnSpc>
            </a:pPr>
            <a:r>
              <a:rPr lang="ru-RU" altLang="ru-RU" sz="3200" b="1">
                <a:latin typeface="Times New Roman" panose="02020603050405020304" pitchFamily="18" charset="0"/>
              </a:rPr>
              <a:t>г) д) е) ж)	         з)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8378825" y="5429250"/>
            <a:ext cx="3605213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3200" b="1">
                <a:latin typeface="Times New Roman" panose="02020603050405020304" pitchFamily="18" charset="0"/>
              </a:rPr>
              <a:t>5   4   3   1   6   2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6400" y="457200"/>
            <a:ext cx="11582400" cy="838200"/>
          </a:xfrm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  <a:tab pos="10134600" algn="l"/>
                <a:tab pos="10858500" algn="l"/>
                <a:tab pos="11582400" algn="l"/>
              </a:tabLst>
            </a:pPr>
            <a:r>
              <a:rPr lang="ru-RU" altLang="ru-RU" sz="3600">
                <a:solidFill>
                  <a:srgbClr val="4E3B30"/>
                </a:solidFill>
                <a:latin typeface="Franklin Gothic Medium" panose="020B0603020102020204" pitchFamily="34" charset="0"/>
                <a:cs typeface="Roboto" charset="0"/>
              </a:rPr>
              <a:t>РАСЧЕТ СТОИМОСТИ ПОКУПКИ</a:t>
            </a:r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972800" y="6473825"/>
            <a:ext cx="10112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fld id="{23C2F987-B85A-4E67-B1A5-D5111BB6FB55}" type="slidenum">
              <a:rPr lang="ru-RU" altLang="ru-RU">
                <a:latin typeface="Franklin Gothic Book" panose="020B0503020102020204" pitchFamily="34" charset="0"/>
                <a:cs typeface="Arial Unicode MS" charset="0"/>
              </a:rPr>
              <a:pPr hangingPunct="1">
                <a:lnSpc>
                  <a:spcPct val="100000"/>
                </a:lnSpc>
              </a:pPr>
              <a:t>9</a:t>
            </a:fld>
            <a:endParaRPr lang="ru-RU" altLang="ru-RU">
              <a:latin typeface="Franklin Gothic Book" panose="020B0503020102020204" pitchFamily="34" charset="0"/>
              <a:cs typeface="Arial Unicode MS" charset="0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87400" y="3509963"/>
            <a:ext cx="7200900" cy="700087"/>
          </a:xfrm>
          <a:prstGeom prst="rect">
            <a:avLst/>
          </a:prstGeom>
          <a:solidFill>
            <a:srgbClr val="FCE6A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560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ru-RU" altLang="ru-RU" sz="2400" b="1">
                <a:solidFill>
                  <a:srgbClr val="FFFFFF"/>
                </a:solidFill>
                <a:cs typeface="Roboto Light" charset="0"/>
              </a:rPr>
              <a:t>Сколько стоят ее покупки?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87400" y="4692650"/>
            <a:ext cx="7593013" cy="20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3200">
                <a:latin typeface="Franklin Gothic Book" panose="020B0503020102020204" pitchFamily="34" charset="0"/>
              </a:rPr>
              <a:t>Решение задачи:</a:t>
            </a:r>
          </a:p>
          <a:p>
            <a:pPr hangingPunct="1">
              <a:lnSpc>
                <a:spcPct val="100000"/>
              </a:lnSpc>
            </a:pPr>
            <a:r>
              <a:rPr lang="ru-RU" altLang="ru-RU" sz="3200">
                <a:latin typeface="Franklin Gothic Book" panose="020B0503020102020204" pitchFamily="34" charset="0"/>
              </a:rPr>
              <a:t>450*0,3+38*2=211 рублей. </a:t>
            </a:r>
          </a:p>
          <a:p>
            <a:pPr hangingPunct="1">
              <a:lnSpc>
                <a:spcPct val="100000"/>
              </a:lnSpc>
            </a:pPr>
            <a:r>
              <a:rPr lang="ru-RU" altLang="ru-RU" sz="3200">
                <a:latin typeface="Franklin Gothic Book" panose="020B0503020102020204" pitchFamily="34" charset="0"/>
              </a:rPr>
              <a:t>Ответ:211 рублей</a:t>
            </a:r>
          </a:p>
          <a:p>
            <a:pPr hangingPunct="1">
              <a:lnSpc>
                <a:spcPct val="100000"/>
              </a:lnSpc>
            </a:pPr>
            <a:endParaRPr lang="ru-RU" altLang="ru-RU" sz="3200">
              <a:latin typeface="Franklin Gothic Book" panose="020B0503020102020204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5" y="2382838"/>
            <a:ext cx="3714750" cy="200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0000">
            <a:off x="7989888" y="1123950"/>
            <a:ext cx="2122487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19138" y="2047875"/>
            <a:ext cx="76596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2400">
                <a:cs typeface="Roboto Light" charset="0"/>
              </a:rPr>
              <a:t>Маше нужно купить 300 г сыра по цене 450 рублей за килограмм и 2 пакета молока по цене 38 рублей за пакет.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Book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Book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Book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Franklin Gothic Book"/>
        <a:ea typeface="Microsoft YaHei"/>
        <a:cs typeface=""/>
      </a:majorFont>
      <a:minorFont>
        <a:latin typeface="Franklin Gothic Book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Широкоэкранный</PresentationFormat>
  <Paragraphs>146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35" baseType="lpstr">
      <vt:lpstr>Times New Roman</vt:lpstr>
      <vt:lpstr>Franklin Gothic Book</vt:lpstr>
      <vt:lpstr>Microsoft YaHei</vt:lpstr>
      <vt:lpstr>Arial</vt:lpstr>
      <vt:lpstr>Franklin Gothic Medium</vt:lpstr>
      <vt:lpstr>Arial Unicode MS</vt:lpstr>
      <vt:lpstr>Wingdings 2</vt:lpstr>
      <vt:lpstr>Gabriola</vt:lpstr>
      <vt:lpstr>Roboto</vt:lpstr>
      <vt:lpstr>Roboto Light</vt:lpstr>
      <vt:lpstr>Wingdings</vt:lpstr>
      <vt:lpstr>+mn-lt</vt:lpstr>
      <vt:lpstr>+mn-ea</vt:lpstr>
      <vt:lpstr>Тема Office</vt:lpstr>
      <vt:lpstr>Тема Office</vt:lpstr>
      <vt:lpstr>Тема Office</vt:lpstr>
      <vt:lpstr>Тема Office</vt:lpstr>
      <vt:lpstr>Проверка домашнего задания</vt:lpstr>
      <vt:lpstr>Презентация PowerPoint</vt:lpstr>
      <vt:lpstr>Презентация PowerPoint</vt:lpstr>
      <vt:lpstr>Деньги – что это такое</vt:lpstr>
      <vt:lpstr>Задачи занятия</vt:lpstr>
      <vt:lpstr>Презентация PowerPoint</vt:lpstr>
      <vt:lpstr>Основные понятия и термины</vt:lpstr>
      <vt:lpstr>физкультминутка</vt:lpstr>
      <vt:lpstr>РАСЧЕТ СТОИМОСТИ ПОКУПКИ</vt:lpstr>
      <vt:lpstr>КАКИМИ банкнотАМИ И МОНЕТАМИ ПЛАТИТЬ</vt:lpstr>
      <vt:lpstr>РАСЧЕТ СДАЧИ</vt:lpstr>
      <vt:lpstr>правилами обмена банкнот</vt:lpstr>
      <vt:lpstr>Неприятная ситуация</vt:lpstr>
      <vt:lpstr>КАК ОТЛИЧИЬ ФАЛЬШИВУЮ банкнотУ ОТ НАСТОЯЩЕЙ</vt:lpstr>
      <vt:lpstr>Мобильное приложение "Банкноты Банка России"</vt:lpstr>
      <vt:lpstr>ИТОГИ. О ЧЕМ МЫ ГОВОРИЛИ?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домашнего задания</dc:title>
  <dc:creator>admin</dc:creator>
  <cp:lastModifiedBy>admin</cp:lastModifiedBy>
  <cp:revision>1</cp:revision>
  <cp:lastPrinted>1601-01-01T00:00:00Z</cp:lastPrinted>
  <dcterms:created xsi:type="dcterms:W3CDTF">1601-01-01T00:00:00Z</dcterms:created>
  <dcterms:modified xsi:type="dcterms:W3CDTF">2021-10-02T05:53:13Z</dcterms:modified>
</cp:coreProperties>
</file>