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68" r:id="rId10"/>
    <p:sldId id="269" r:id="rId11"/>
    <p:sldId id="265" r:id="rId12"/>
    <p:sldId id="266" r:id="rId13"/>
    <p:sldId id="270" r:id="rId14"/>
    <p:sldId id="277" r:id="rId15"/>
    <p:sldId id="272" r:id="rId16"/>
    <p:sldId id="273" r:id="rId17"/>
    <p:sldId id="274" r:id="rId18"/>
    <p:sldId id="276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785786" y="357167"/>
            <a:ext cx="80010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Бессоюзные сложные предложения со значением противопоставления, времени, условия и следствия. Тире в бессоюзном сложном предложении</a:t>
            </a: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85720" y="214290"/>
            <a:ext cx="85725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Смелые побеждают</a:t>
            </a:r>
            <a:r>
              <a:rPr kumimoji="0" lang="kk-KZ" sz="3200" b="0" i="1" u="none" strike="noStrike" cap="none" normalizeH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трусливые погибают. (противопоставление)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2. </a:t>
            </a:r>
            <a:r>
              <a:rPr lang="kk-KZ" sz="3200" b="1" i="1" dirty="0" smtClean="0">
                <a:solidFill>
                  <a:srgbClr val="181818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астанет вечер</a:t>
            </a:r>
            <a:r>
              <a:rPr kumimoji="0" lang="kk-KZ" sz="3200" b="0" i="1" u="none" strike="noStrike" cap="none" normalizeH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загорятся на небе звёзды. ( время)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3. </a:t>
            </a:r>
            <a:r>
              <a:rPr lang="kk-KZ" sz="3200" b="1" i="1" dirty="0" smtClean="0">
                <a:solidFill>
                  <a:srgbClr val="181818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ай холодный</a:t>
            </a:r>
            <a:r>
              <a:rPr kumimoji="0" lang="kk-KZ" sz="3200" b="0" i="1" u="none" strike="noStrike" cap="none" normalizeH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будет год </a:t>
            </a: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хлебородный</a:t>
            </a: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(условие)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4. </a:t>
            </a:r>
            <a:r>
              <a:rPr lang="kk-KZ" sz="3200" b="1" i="1" dirty="0" smtClean="0">
                <a:solidFill>
                  <a:srgbClr val="181818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аспахнули окна</a:t>
            </a:r>
            <a:r>
              <a:rPr kumimoji="0" lang="kk-KZ" sz="3200" b="0" i="1" u="none" strike="noStrike" cap="none" normalizeH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запах сосен вступил на веранду. (следствие)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Молвит слово</a:t>
            </a:r>
            <a:r>
              <a:rPr kumimoji="0" lang="kk-KZ" sz="3200" b="0" i="1" u="none" strike="noStrike" cap="none" normalizeH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соловей поёт. (сравнение)</a:t>
            </a: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500034" y="965030"/>
            <a:ext cx="828680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Тема урока:</a:t>
            </a: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«Т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ире в бессоюзном сложном предложении».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Исходя из темы, сформулируйте цели урока.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85720" y="1411306"/>
            <a:ext cx="864399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181818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ели урока: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Познакомиться  с постановкой тире в БСП.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Узнать, когда ставится тире в БСП.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Научиться правильно ставить тире в БСП.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14282" y="214290"/>
            <a:ext cx="871543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Анализ предложений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181818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14282" y="785794"/>
            <a:ext cx="850112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     Богатому не спится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богатый вора боится.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     Ласточки летают низко над землей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жди дождя.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     Чайка прилетела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скоро лед пойдет.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     Кто ищет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тот всегда найдет.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5.     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Любишь кататься  люби и саночки возить.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      Труд человека кормит  лень портит.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       Трус не любит жизни он только боится ее     потерять.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     Ветер подул с гор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будет дождь.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9.    Морозы – декабрю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капели первые – задумчивому марту.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10. Зайца ноги носят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волка зубы кормят.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181818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Горе не море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1818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выпьешь до дна.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285728"/>
            <a:ext cx="864399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АНАЛИЗ ПРЕДЛОЖЕНИЙ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     Богатому не спится: богатый вора боится.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     Ласточки летают низко над землей – жди дождя.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     Чайка прилетела - скоро лед пойдет.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     Кто ищет, тот всегда найдет.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5.     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Любишь кататься – люби и саночки возить.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      Труд человека кормит – лень портит.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       Трус не любит жизни, он только боится ее потерять.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     Ветер подул с гор – будет дождь.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9.    Морозы – декабрю, капели первые – задумчивому марту.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10. Зайца ноги носят, волка зубы кормят.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181818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Горе не море: не выпьешь до дна.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14282" y="142852"/>
            <a:ext cx="871543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Тестовые задания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Укажите бессоюзные сложные предложения, в которые следует поставить тире.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Солнце дымное встаёт будет день горячий.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 Я оторвался от России почти на два года. Но не жалею об этом я многое за это время узнал.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 Махнёт птица раз станет светлым-светло.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г) Земля кругла на ней не скроешь тайны.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85720" y="214290"/>
            <a:ext cx="864399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Укажите бессоюзные сложные предложения, в которых содержание первой части резко противопоставляется содержанию второй (знаки препинания не расставлены).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Закончена бригадная работа народ в сборе каждому хочется поскорее посмотреть как дом поднимается сколько брёвен плотники затесали.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 Я говорил правду мне не верили.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 Хочу к нему вы тащите с собой...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г) Я прошу Вас всеми чувствами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14282" y="214290"/>
            <a:ext cx="87154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Укажите сложное бессоюзное предложение, в котором вторая часть указывает на следствие того, о чём говорится в первой части (знаки препинания не расставлены).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За холмами глухо прогремел гром подуло свежестью.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 Сумерки были короткие как-то скоро спустилась ночная тьма.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 Мы знали крепче непогоды прочнее стали человек.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г) Прошли дожди не проехать нам по лесным болотистым дорогам.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571472" y="571481"/>
            <a:ext cx="78581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ОТВЕТЫ:</a:t>
            </a:r>
          </a:p>
          <a:p>
            <a:r>
              <a:rPr lang="ru-RU" sz="5400" dirty="0" smtClean="0"/>
              <a:t>1. А,В,Г</a:t>
            </a:r>
          </a:p>
          <a:p>
            <a:r>
              <a:rPr lang="ru-RU" sz="5400" dirty="0" smtClean="0"/>
              <a:t>2. Б,В</a:t>
            </a:r>
          </a:p>
          <a:p>
            <a:r>
              <a:rPr lang="ru-RU" sz="5400" dirty="0" smtClean="0"/>
              <a:t>3. Г</a:t>
            </a:r>
            <a:endParaRPr lang="ru-RU" sz="5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14282" y="214290"/>
            <a:ext cx="8715436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Домашнее задание дифференцированного характера: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а) п. 35, упр. 200 (выписать сначала простые предложения, затем сложные);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написать сочинение-миниатюру </a:t>
            </a:r>
            <a:r>
              <a:rPr lang="ru-RU" sz="3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 одной из пословиц из анализа предложений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использованием бессоюзных сложных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предложений.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428596" y="285728"/>
            <a:ext cx="821537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Работа по тексту «О трех золотых куклах»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выразительное чтение текста учащимися;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беседа путем ответов на вопросы: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Какие качества людей символизируют эти куклы?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Какое из качеств вы цените в человеке?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Какова главная мысль текста?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42910" y="857232"/>
            <a:ext cx="80010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181818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лавная мысль текста: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Уметь держать язык за зубами - признак культуры человека.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28596" y="285728"/>
            <a:ext cx="828680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Синтаксический разбор предложений: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Одна кукла дешевле, другая дороже, третья еще дороже.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Куклы внешне были совершенно одинаковые; тем не менее, всем на удивление, цена на них была разная.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Один бедный юноша попросил передать султану: он может разгадать тайну кукол.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 Султан велел доставить юношу во дворец: заинтересовало его смелое предложение.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Третья кукла дороже: она умеет держать язык за зубами.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714488"/>
          <a:ext cx="8501122" cy="4376220"/>
        </p:xfrm>
        <a:graphic>
          <a:graphicData uri="http://schemas.openxmlformats.org/drawingml/2006/table">
            <a:tbl>
              <a:tblPr/>
              <a:tblGrid>
                <a:gridCol w="1500198"/>
                <a:gridCol w="2786082"/>
                <a:gridCol w="1209644"/>
                <a:gridCol w="3005198"/>
              </a:tblGrid>
              <a:tr h="508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Знаки </a:t>
                      </a:r>
                      <a:b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препинания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30" marR="28330" marT="28330" marB="283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Обоснование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30" marR="28330" marT="28330" marB="283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Схема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30" marR="28330" marT="28330" marB="283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Примеры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30" marR="28330" marT="28330" marB="283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4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Запятая</a:t>
                      </a:r>
                      <a:b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( , 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30" marR="28330" marT="28330" marB="283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Предложения небольшие по объему, в них перечисляются какие-то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факты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30" marR="28330" marT="28330" marB="283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[ ], [ ], 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[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].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30" marR="28330" marT="28330" marB="283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Одна кукла дешевле, другая дороже, третья еще дороже.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30" marR="28330" marT="28330" marB="283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0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Точка с запятой</a:t>
                      </a:r>
                      <a:b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( ; )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30" marR="28330" marT="28330" marB="283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Точка с запятой ставится, если внутри частей сложного предложения уже имеются запятые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30" marR="28330" marT="28330" marB="283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[,];[,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,].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30" marR="28330" marT="28330" marB="283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Куклы внешне были совершенно одинаковые; тем не менее, всем на удивление, цена на них была разная.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30" marR="28330" marT="28330" marB="283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500166" y="500042"/>
            <a:ext cx="664373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Знаки препинания в БСП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291"/>
          <a:ext cx="8429683" cy="6408820"/>
        </p:xfrm>
        <a:graphic>
          <a:graphicData uri="http://schemas.openxmlformats.org/drawingml/2006/table">
            <a:tbl>
              <a:tblPr/>
              <a:tblGrid>
                <a:gridCol w="1357322"/>
                <a:gridCol w="2214578"/>
                <a:gridCol w="1071570"/>
                <a:gridCol w="3786213"/>
              </a:tblGrid>
              <a:tr h="1302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Знаки </a:t>
                      </a:r>
                      <a:b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препинания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61" marR="14561" marT="14561" marB="1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Обоснование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61" marR="14561" marT="14561" marB="1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Схема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61" marR="14561" marT="14561" marB="1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Примеры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61" marR="14561" marT="14561" marB="1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42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Двоеточие</a:t>
                      </a:r>
                      <a:b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( : 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61" marR="14561" marT="14561" marB="1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1) вторая часть указывает на причину того, о чем говорится в первой части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61" marR="14561" marT="14561" marB="1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[ ] : [ ].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61" marR="14561" marT="14561" marB="1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Султан велел доставить юношу во дворец: заинтересовало его смелое предложение.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Третья кукла дороже: она умеет держать язык за зубами.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61" marR="14561" marT="14561" marB="1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4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2) вторая часть поясняет первую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61" marR="14561" marT="14561" marB="1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[ ] : [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];[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].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61" marR="14561" marT="14561" marB="1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Люди разделяются на два рода: одни прежде думают, потом говорят; другие прежде говорят, а потом уже думают (Л.Т)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61" marR="14561" marT="14561" marB="1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7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3) вторая часть дополняет первую, распространяя обычно сказуемое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61" marR="14561" marT="14561" marB="1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[ ] : [ ].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61" marR="14561" marT="14561" marB="1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Один бедный юноша попросил передать султану: он может разгадать тайну кукол.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61" marR="14561" marT="14561" marB="1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28596" y="1415772"/>
            <a:ext cx="821537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Придворные осмотрели все три куклы – никакой  разницы между ними они не нашли.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Какой знак препинания нужно поставить в этом предложении?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Сформулируйте тему урока.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57158" y="285728"/>
            <a:ext cx="842968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Анализ предложений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Какое смысловое значение между частями?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Смелые побеждают, </a:t>
            </a: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 </a:t>
            </a: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трусливые погибают.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2. </a:t>
            </a: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Когда</a:t>
            </a: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настанет вечер, загорятся на небе звёзды.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3. </a:t>
            </a: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 </a:t>
            </a: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май холодный, то будет год хлебеородный.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4. </a:t>
            </a: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 как</a:t>
            </a: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распахнули окна, </a:t>
            </a: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поэтому</a:t>
            </a: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запах сосен вступил на веранду.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Молвит слово,</a:t>
            </a: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словно</a:t>
            </a: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соловей поёт. </a:t>
            </a: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57158" y="214290"/>
            <a:ext cx="850112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Анализ предложений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Какое смысловое значение между частями?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Смелые побеждают, </a:t>
            </a: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 </a:t>
            </a: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трусливые погибают. (противопоставление)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2. </a:t>
            </a: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Когда</a:t>
            </a: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настанет вечер, загорятся на небе звёзды. ( время)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3. </a:t>
            </a: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 </a:t>
            </a: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май холодный, то будет год хлебеородный. (условие)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4. </a:t>
            </a: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 как</a:t>
            </a: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распахнули окна, </a:t>
            </a: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поэтому</a:t>
            </a: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запах сосен вступил на веранду. (следствие)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Молвит слово,</a:t>
            </a: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словно</a:t>
            </a: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соловей поёт. (сравнение)</a:t>
            </a: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410</Words>
  <PresentationFormat>Экран (4:3)</PresentationFormat>
  <Paragraphs>120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3</cp:revision>
  <dcterms:created xsi:type="dcterms:W3CDTF">2022-03-02T15:36:49Z</dcterms:created>
  <dcterms:modified xsi:type="dcterms:W3CDTF">2022-03-03T18:10:19Z</dcterms:modified>
</cp:coreProperties>
</file>